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9" r:id="rId11"/>
    <p:sldId id="260" r:id="rId12"/>
    <p:sldId id="266" r:id="rId13"/>
    <p:sldId id="280" r:id="rId14"/>
    <p:sldId id="267" r:id="rId15"/>
    <p:sldId id="268" r:id="rId16"/>
    <p:sldId id="269" r:id="rId17"/>
    <p:sldId id="270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794500" cy="9906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9A1A-B60C-459E-BDD8-8E2C2352ADE5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34DF8-B500-488A-8317-5D5A62CDA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1D8EF-9EA3-4D80-92E5-E90DCD3BD802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E5AB2-DB46-465E-8AB2-B1682CC20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2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E5AB2-DB46-465E-8AB2-B1682CC20A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E5AB2-DB46-465E-8AB2-B1682CC20A2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D96DFE-6B32-4272-9922-5ECC678928CD}" type="datetimeFigureOut">
              <a:rPr lang="th-TH" smtClean="0"/>
              <a:t>26/04/59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418E5A-EB49-492C-B88C-51ECC752CE77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358246" cy="1470025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>
                <a:effectLst/>
              </a:rPr>
              <a:t>ร่างข้อบังคับ และประกาศ</a:t>
            </a:r>
            <a:br>
              <a:rPr lang="th-TH" sz="4800" dirty="0" smtClean="0">
                <a:effectLst/>
              </a:rPr>
            </a:br>
            <a:r>
              <a:rPr lang="th-TH" sz="4800" dirty="0" smtClean="0">
                <a:effectLst/>
              </a:rPr>
              <a:t>มหาวิทยาลัยศิลปากร </a:t>
            </a:r>
            <a:br>
              <a:rPr lang="th-TH" sz="4800" dirty="0" smtClean="0">
                <a:effectLst/>
              </a:rPr>
            </a:br>
            <a:r>
              <a:rPr lang="th-TH" sz="4800" dirty="0" smtClean="0">
                <a:effectLst/>
              </a:rPr>
              <a:t>ในส่วนความรับผิดชอบของคณะอนุกรรมการจัดทำข้อบังคับระเบียบ และประกาศ </a:t>
            </a:r>
            <a:br>
              <a:rPr lang="th-TH" sz="4800" dirty="0" smtClean="0">
                <a:effectLst/>
              </a:rPr>
            </a:br>
            <a:r>
              <a:rPr lang="th-TH" sz="4800" dirty="0" smtClean="0">
                <a:effectLst/>
              </a:rPr>
              <a:t>เกี่ยวกับโครงสร้างองค์กร</a:t>
            </a:r>
            <a:endParaRPr lang="th-TH" sz="48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74" y="1628800"/>
            <a:ext cx="8263866" cy="450743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(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๔.๔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หอ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ศิลป์ มีภาระหน้าที่ส่งเสริมงานทำนุบำรุงศิลปวัฒนธรรม ศิลปะร่วมสมัย อนุรักษ์ พัฒนา เผยแพร่ รวมทั้งสะสมผลงานศิลปกรรมของมหาวิทยาลัยศิลปากรให้เป็นแหล่งเรียนรู้ทางศิลปวัฒนธรรม ให้บริการทางวิชาการ ส่งเสริมและสนับสนุนงานสร้างสรรค์ สนับสนุน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การศึกษาด้าน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ศิลปะและ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ศาสตร์ที่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เกี่ยวข้องร่วมกับหน่วยงานภายในและภายนอกมหาวิทยาลัย และภาระหน้าที่อื่นตามที่ได้รับมอบหมาย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6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7467600" cy="1143000"/>
          </a:xfrm>
        </p:spPr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ข้อเสนอแนะเพิ่มเติม</a:t>
            </a:r>
            <a:endParaRPr lang="th-TH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264"/>
            <a:ext cx="7467600" cy="4205064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ควร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พิจารณาชื่อส่วนงานตามข้อ ๒ (๔) ให้ครอบคลุมภารกิจของหน่วยงานนั้น ๆ และควรให้มีหลักเกณฑ์การถ่ายโอนผู้บริหาร ตำแหน่ง  บุคลากร ทรัพย์สิน หนี้สิน อาคารสถานที่ นักศึกษา ฯลฯ ที่เคยสังกัดอยู่หน่วยงานเดิมมาเป็นหน่วยงานในกำกับ โดยอาศัยมาตรา ๗๓ มาตรา ๗๘ และมาตรา ๘๗ แห่งร่างพระราชบัญญัติมหาวิทยาลัยศิลปากร พ.ศ. ... 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ควร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กำหนดหน่วยงานที่มีภาระหน้าที่หลักในการจัดการดูแลทรัพย์สินทางปัญญาเพื่อทำหน้าที่เฉพาะด้าน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08912" cy="324036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ร่าง ข้อบังคับ</a:t>
            </a:r>
            <a:r>
              <a:rPr lang="th-TH" sz="44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มหาวิทยาลัย</a:t>
            </a:r>
            <a:r>
              <a:rPr lang="th-TH" sz="44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ศิลปากร</a:t>
            </a: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ว่า</a:t>
            </a: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ด้วยคุณสมบัติ ลักษณะต้องห้าม </a:t>
            </a: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หลักเกณฑ์และวิธีการสรร</a:t>
            </a: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หานายกสภามหาวิทยาลัย</a:t>
            </a:r>
            <a:b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และกรรมการสภามหาวิทยาลัยผู้ทรงคุณวุฒิ </a:t>
            </a: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พ.ศ. ....</a:t>
            </a:r>
            <a:endParaRPr lang="th-TH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07288" cy="5383219"/>
          </a:xfrm>
        </p:spPr>
        <p:txBody>
          <a:bodyPr>
            <a:noAutofit/>
          </a:bodyPr>
          <a:lstStyle/>
          <a:p>
            <a:pPr marL="720725" indent="-684213"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๔  คุณสมบัติและลักษณะต้องห้ามของผู้ดำรงตำแหน่งนายกสภามหาวิทยาลัยและกรรมการสภามหาวิทยาลัยผู้ทรงคุณวุฒิ มีดังต่อไปนี้ </a:t>
            </a:r>
            <a:endParaRPr lang="en-US" sz="28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(๑)  เป็นผู้ทรงคุณวุฒิและคุณธรรม เป็นที่ยอมรับทั้งในวงการราชการและเอกชน </a:t>
            </a:r>
            <a:endParaRPr lang="en-US" sz="28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  <a:tabLst>
                <a:tab pos="892175" algn="l"/>
                <a:tab pos="1349375" algn="l"/>
              </a:tabLst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(๒)  เป็นผู้สามารถอุทิศเวลาให้แก่งานของมหาวิทยาลัยตามสมควรแก่ตำแหน่ง	หน้าที่ </a:t>
            </a:r>
            <a:endParaRPr lang="en-US" sz="28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  <a:tabLst>
                <a:tab pos="892175" algn="l"/>
                <a:tab pos="1349375" algn="l"/>
              </a:tabLst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(๓)  เป็นผู้มีความสนใจในการพัฒนาอุดมศึกษาและการบริหารงานของ	มหาวิทยาลัย</a:t>
            </a:r>
            <a:endParaRPr lang="en-US" sz="28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  <a:tabLst>
                <a:tab pos="892175" algn="l"/>
                <a:tab pos="1349375" algn="l"/>
              </a:tabLst>
            </a:pP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เป็น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ผู้มีสถานภาพทางสังคมที่เหมาะสม สามารถอำนวยให้การ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ดำเนินงาน	ของ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มหาวิทยาลัยเป็นไปด้วยดี  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  <a:tabLst>
                <a:tab pos="892175" algn="l"/>
                <a:tab pos="1349375" algn="l"/>
              </a:tabLst>
            </a:pP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๕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เป็น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ผู้ที่ยึดถือและรักษาประโยชน์ของมหาวิทยาลัยเป็นสำคัญ 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  <a:tabLst>
                <a:tab pos="892175" algn="l"/>
                <a:tab pos="1349375" algn="l"/>
              </a:tabLst>
            </a:pP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๖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ไม่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เป็นผู้ปฏิบัติงานในมหาวิทยาลัยศิลปากร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89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364708"/>
            <a:ext cx="8229600" cy="5160636"/>
          </a:xfrm>
        </p:spPr>
        <p:txBody>
          <a:bodyPr/>
          <a:lstStyle/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๕	ให้มีคณะกรรมการสรรหานายกสภามหาวิทยาลัยและกรรมการสภามหาวิทยาลัยผู้ทรงคุณวุฒิคณะหนึ่ง ประกอบด้วย อธิการบดีเป็นประธาน กรรมการสภามหาวิทยาลัยตามมาตรา ... และกรรมการสภามหาวิทยาลัยตามมาตรา ... เป็นกรรมการ มีหน้าที่สรรหาบุคคลผู้มีคุณสมบัติเหมาะสมที่จะเป็นนายกสภามหาวิทยาลัยและกรรมการสภามหาวิทยาลัยผู้ทรงคุณวุฒิ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ให้คณะกรรมการสรรหาพิจารณากำหนดกลุ่มความเชี่ยวชาญของกรรมการสภามหาวิทยาลัยผู้ทรงคุณวุฒิ </a:t>
            </a:r>
            <a:r>
              <a:rPr lang="th-TH" sz="3200" b="1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เเละ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จำนวนใน</a:t>
            </a:r>
            <a:r>
              <a:rPr lang="th-TH" sz="3200" b="1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เเต่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ละกลุ่ม ...(กลุ่มความเชี่ยวชาญของผู้ทรงคุณวุฒิ)... </a:t>
            </a:r>
            <a:r>
              <a:rPr lang="th-TH" sz="3200" b="1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เเล้วเเจ้ง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ให้หน่วยงานตาม</a:t>
            </a:r>
            <a:b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๖ เสนอชื่อตามกลุ่ม</a:t>
            </a:r>
            <a:r>
              <a:rPr lang="th-TH" sz="3200" b="1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เเละ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จำนวนตามที่กำหนด</a:t>
            </a:r>
            <a:endParaRPr lang="en-US" sz="32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014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๖	ให้คณะ ส่วนงานที่เรียกชื่ออย่างอื่นที่มีฐานะเทียบเท่าคณะ สำนักงานอธิการบดี และสำนักงานสภา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มหาวิทยาลัย เสนอชื่อผู้สมควรดำรงตำแหน่งนายกสภามหาวิทยาลัย จำนวนหนึ่งชื่อ และกรรมการสภามหาวิทยาลัยผู้ทรงคุณวุฒิ จำนวนสิบสี่ชื่อ ต่อประธานกรรมการ </a:t>
            </a:r>
            <a:endParaRPr lang="en-US" sz="32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การได้มาซึ่งรายชื่อกรรมการสภามหาวิทยาลัยผู้ทรงคุณวุฒิจากรายชื่อที่</a:t>
            </a: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คณะกรรมการการ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อุดมศึกษาเสนอ ให้ประธานกรรมการมีหนังสือถึงเลขาธิการคณะกรรมการการอุดมศึกษา เพื่อให้เสนอชื่อผู้ทรงคุณวุฒิแก่มหาวิทยาลัย</a:t>
            </a:r>
            <a:endParaRPr lang="en-US" sz="32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21898"/>
            <a:ext cx="8229600" cy="42993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๗	ให้คณะกรรมการสรรหาพิจารณาคุณสมบัติ และลักษณะต้องห้าม รวมถึง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จัดลำดับความ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เหมาะสมของผู้ที่ได้รับการเสนอชื่อ เพื่อพิจารณาคัดเลือกผู้ที่สมควรดำรงตำแหน่งนายกสภามหาวิทยาลัย จำนวนหนึ่งคน และกรรมการสภามหาวิทยาลัยผู้ทรงคุณวุฒิจำนวนสิบห้าคน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ให้ประธานกรรมการดำเนินการทาบทามความสมัครใจของผู้สมควรดำรง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ตำแหน่งนายก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สภามหาวิทยาลัยและกรรมการสภามหาวิทยาลัยผู้ทรงคุณวุฒิเป็นลายลักษณ์อักษร หากผู้นั้น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ปฏิเสธที่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จะรับตำแหน่ง ให้ประธานกรรมการดำเนินการทาบทามผู้ได้รับคะแนนลำดับรองลงไป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920880" cy="299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๘	ให้อธิการบดีเสนอชื่อผู้ที่สมควรดำรงตำแหน่งนายก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สภามหาวิทยาลัย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และกรรมการสภามหาวิทยาลัยผู้ทรงคุณวุฒิตามข้อ ๗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ที่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ได้รับจากคณะกรรมการสรรหานายกสภามหาวิทยาลัยและกรรมการสภามหาวิทยาลัยผู้ทรงคุณวุฒิต่อสำนักงานคณะกรรมการการอุดมศึกษา เพื่อทรงพระ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กรุณาโปรด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เกล้าฯ แต่งตั้งต่อไป </a:t>
            </a:r>
            <a:endParaRPr lang="th-TH" sz="32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1340768"/>
            <a:ext cx="831641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บทเฉพาะกาล</a:t>
            </a:r>
            <a:endParaRPr lang="en-US" sz="31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๑๑	การสรรหาในวาระแรก ให้กระทำให้เสร็จสิ้นภายในหนึ่งร้อยแปดสิบวันนับแต่วันที่พระราชบัญญัติมหาวิทยาลัยศิลปากร พ.ศ. .... มีผลใช้บังคับ</a:t>
            </a:r>
            <a:endParaRPr lang="en-US" sz="31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92175" indent="-855663"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๑๓</a:t>
            </a:r>
            <a:r>
              <a:rPr lang="en-US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ให้คณะกรรมการสรรหานายกสภามหาวิทยาลัยและกรรมการสภามหาวิทยาลัยผู้ทรงคุณวุฒิในวาระแรก ประกอบด้วย อธิการบดี 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 เป็น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ประธานกรรมการ กรรมการสภามหาวิทยาลัยประเภท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ผู้บริหาร ตาม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มาตรา ๑๓ (๕) แห่งพระราชบัญญัติมหาวิทยาลัยศิลปากร พ.ศ. ๒๕๓๐ 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และกรรมการ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สภามหาวิทยาลัยประเภทคณาจารย์ประจำตามมาตรา ๑๓ (๖) แห่งพระราชบัญญัติมหาวิทยาลัยศิลปากร พ.ศ. ๒๕๓๐ เป็น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กรรมการ</a:t>
            </a:r>
            <a:endParaRPr lang="th-TH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00" y="1412776"/>
            <a:ext cx="8663780" cy="1143000"/>
          </a:xfrm>
        </p:spPr>
        <p:txBody>
          <a:bodyPr>
            <a:noAutofit/>
          </a:bodyPr>
          <a:lstStyle/>
          <a:p>
            <a:r>
              <a:rPr lang="th-TH" sz="30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ร่าง ข้อบังคับ</a:t>
            </a:r>
            <a:r>
              <a:rPr lang="th-TH" sz="30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มหาวิทยาลัยศิลปากร </a:t>
            </a:r>
            <a:r>
              <a:rPr lang="th-TH" sz="30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ว่า</a:t>
            </a:r>
            <a:r>
              <a:rPr lang="th-TH" sz="30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ด้วยคุณสมบัติ ลักษณะต้องห้าม หลักเกณฑ์และวิธีการ</a:t>
            </a:r>
            <a:r>
              <a:rPr lang="th-TH" sz="30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เลือกตั้งกรรมการ</a:t>
            </a:r>
            <a:r>
              <a:rPr lang="th-TH" sz="30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สภามหาวิทยาลัยประเภทคณาจารย์</a:t>
            </a:r>
            <a:r>
              <a:rPr lang="th-TH" sz="30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ประจำ พ.ศ. </a:t>
            </a:r>
            <a:r>
              <a:rPr lang="th-TH" sz="30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....</a:t>
            </a:r>
            <a:r>
              <a:rPr lang="en-US" sz="3000" b="1" dirty="0">
                <a:solidFill>
                  <a:schemeClr val="bg1"/>
                </a:solidFill>
              </a:rPr>
              <a:t/>
            </a:r>
            <a:br>
              <a:rPr lang="en-US" sz="3000" b="1" dirty="0">
                <a:solidFill>
                  <a:schemeClr val="bg1"/>
                </a:solidFill>
              </a:rPr>
            </a:br>
            <a:endParaRPr lang="th-TH" sz="3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20888"/>
            <a:ext cx="8640960" cy="4320480"/>
          </a:xfrm>
        </p:spPr>
        <p:txBody>
          <a:bodyPr>
            <a:normAutofit/>
          </a:bodyPr>
          <a:lstStyle/>
          <a:p>
            <a:pPr marL="628650" indent="-592138">
              <a:buNone/>
            </a:pP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	คุณสมบัติ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และลักษณะต้องห้ามของผู้ดำรงตำแหน่งกรรมการสภามหาวิทยาลัยประเภทคณาจารย์ประจำมีดังต่อไปนี้ </a:t>
            </a:r>
            <a:endParaRPr lang="en-US" sz="27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1074738" indent="-446088">
              <a:buNone/>
              <a:tabLst>
                <a:tab pos="982663" algn="l"/>
              </a:tabLst>
            </a:pP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๑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เป็น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คณาจารย์ประจำผู้ปฏิบัติงานในมหาวิทยาลัยศิลปากรมาแล้วไม่น้อยกว่าห้า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ปี นับถึงวัน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เลือกตั้ง</a:t>
            </a:r>
            <a:endParaRPr lang="en-US" sz="27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1074738" indent="-446088">
              <a:buNone/>
              <a:tabLst>
                <a:tab pos="982663" algn="l"/>
              </a:tabLst>
            </a:pP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๒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เป็น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ผู้มีความสามารถอุทิศเวลาให้แก่งานของมหาวิทยาลัยตามสมควรแก่ตำแหน่งหน้าที่ </a:t>
            </a:r>
            <a:endParaRPr lang="en-US" sz="27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1074738" indent="-446088">
              <a:buNone/>
              <a:tabLst>
                <a:tab pos="982663" algn="l"/>
              </a:tabLst>
            </a:pP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ไม่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เป็นผู้ดำรงตำแหน่งรองอธิการบดี คณบดี หรือหัวหน้าส่วนงานที่เรียกชื่ออย่างอื่นที่มีฐานะเทียบเท่าคณะ </a:t>
            </a:r>
            <a:endParaRPr lang="en-US" sz="27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1074738" indent="-446088">
              <a:buNone/>
              <a:tabLst>
                <a:tab pos="982663" algn="l"/>
              </a:tabLst>
            </a:pP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</a:t>
            </a:r>
            <a:r>
              <a:rPr lang="th-TH" sz="27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ไม่</a:t>
            </a:r>
            <a:r>
              <a:rPr lang="th-TH" sz="27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เป็นผู้อยู่ในระหว่างต้องรับโทษเพราะกระทำผิดทางวินัย เว้นแต่โทษภาคทัณฑ์</a:t>
            </a:r>
            <a:endParaRPr lang="en-US" sz="27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100010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07167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27146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7858148" y="307181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572396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3786190"/>
            <a:ext cx="546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++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5572140"/>
            <a:ext cx="546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++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4857760"/>
            <a:ext cx="546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++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1000108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เร่งด่วน</a:t>
            </a:r>
            <a:endParaRPr lang="th-TH" dirty="0"/>
          </a:p>
        </p:txBody>
      </p:sp>
      <p:sp>
        <p:nvSpPr>
          <p:cNvPr id="16" name="Rectangle 15"/>
          <p:cNvSpPr/>
          <p:nvPr/>
        </p:nvSpPr>
        <p:spPr>
          <a:xfrm>
            <a:off x="5715008" y="2071678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/>
              <a:t>เร่งด่วน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1714480" y="2786058"/>
            <a:ext cx="3078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เข้า กก กลั่นกรอง กม/เข้าสภา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4714876" y="3857628"/>
            <a:ext cx="3541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/>
              <a:t>อยู่ระหว่างพิจารณาในอนุกรรมการ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49824"/>
            <a:ext cx="8229600" cy="5591544"/>
          </a:xfrm>
        </p:spPr>
        <p:txBody>
          <a:bodyPr>
            <a:normAutofit/>
          </a:bodyPr>
          <a:lstStyle/>
          <a:p>
            <a:pPr marL="811213" indent="-774700"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๕	ให้อธิการบดีแต่งตั้งคณะกรรมการดำเนินการเลือกตั้งกรรมการสภามหาวิทยาลัยประเภทคณาจารย์ประจำขึ้นมาคณะหนึ่งประกอบด้วย </a:t>
            </a:r>
            <a:endParaRPr lang="en-US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(๑</a:t>
            </a:r>
            <a:r>
              <a:rPr lang="th-TH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ประธานสภา</a:t>
            </a: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คณาจารย์และพนักงาน เป็นประธาน </a:t>
            </a:r>
            <a:endParaRPr lang="en-US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(๒</a:t>
            </a:r>
            <a:r>
              <a:rPr lang="en-US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</a:t>
            </a:r>
            <a:r>
              <a:rPr lang="th-TH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ผู้แทน</a:t>
            </a: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คณะ จำนวนคณะละหนึ่งคนเป็นกรรมการ </a:t>
            </a:r>
            <a:endParaRPr lang="en-US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(๓</a:t>
            </a:r>
            <a:r>
              <a:rPr lang="th-TH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 ผู้แทน</a:t>
            </a: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สำนักงานอธิการบดีจำนวนสามคนเป็นกรรมการ </a:t>
            </a:r>
            <a:endParaRPr lang="en-US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11213" indent="-774700"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๙	ผู้ได้รับเลือกตั้งเป็นกรรมการสภามหาวิทยาลัยประเภทคณาจารย์ประจำต้องมา</a:t>
            </a:r>
            <a:r>
              <a:rPr lang="th-TH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จาก</a:t>
            </a: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กลุ่ม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สาขาศิลปะและการออกแบบ กลุ่มสาขาสังคมศาสตร์และมนุษยศาสตร์ และกลุ่มสาขา</a:t>
            </a: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วิทยาศาสตร์ กลุ่ม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สาขาละสองคน และในวาระเดียวกันจะมาจากคณะเดียวกันเกินหนึ่งคนมิได้ </a:t>
            </a:r>
            <a:endParaRPr lang="en-US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11213" indent="-774700">
              <a:buNone/>
            </a:pPr>
            <a:r>
              <a:rPr lang="en-US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</a:t>
            </a: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การ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กำหนดให้คณะใดอยู่ในกลุ่มสาขาใด ให้เป็นไปตามที่สภามหาวิทยาลัยกำหนด</a:t>
            </a:r>
            <a:endParaRPr lang="en-US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340768"/>
            <a:ext cx="874846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๑๐	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ให้ผู้ได้รับคะแนนเสียงเลือกตั้งสูงสุดตามลำดับ เป็นผู้ได้รับเลือกตั้ง</a:t>
            </a: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เท่าจำนวนกรรมการสภามหาวิทยาลัยประเภทคณาจารย์ประจำที่ต้องเลือกตั้งในคราวนั้น 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เว้นแต่ในการเลือกตั้งคราวใด ถ้ามีผู้ได้รับคะแนนสูงสุดตามลำดับซึ่งมาจากต่างหน่วยงาน ไม่ครบจำนวนกรรมการสภามหาวิทยาลัยประเภทคณาจารย์ประจำที่ต้องเลือกตั้งคราวนั้น มิให้นำความในข้อ ๙ มาใช้บังคับ และให้ผู้ได้รับคะแนนเสียงในอันดับถัดมาเป็นผู้ได้รับเลือกตั้งเป็นกรรมการสภามหาวิทยาลัยประเภทคณาจารย์ประจำจนครบจำนวนที่ต้องเลือกตั้งในคราวนั้น</a:t>
            </a:r>
            <a:endParaRPr lang="en-US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ในกรณีที่มีผู้ได้รับคะแนนเสียงเลือกตั้งสูงสุดในลำดับใดเท่ากัน และทำให้ไม่สามารถตัดสินได้ ตามเกณฑ์ในวรรคหนึ่ง ให้ใช้วิธีจับสลากตัดสินเฉพาะผู้ได้รับคะแนนเสียงเลือกตั้งเท่ากันนั้น เพื่อให้ได้ผู้รับเลือกตั้ง</a:t>
            </a:r>
            <a:b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ครบจำนวน </a:t>
            </a:r>
            <a:endParaRPr lang="en-US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32248"/>
            <a:ext cx="8496944" cy="2980928"/>
          </a:xfrm>
        </p:spPr>
        <p:txBody>
          <a:bodyPr/>
          <a:lstStyle/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บทเฉพาะกาล</a:t>
            </a:r>
            <a:endParaRPr lang="en-US" sz="32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ข้อ ๑๘	การเลือกตั้งในวาระแรก ให้กระทำให้เสร็จสิ้นภายในเก้าสิบวัน นับแต่วันที่พระราชบัญญัติมหาวิทยาลัยศิลปากร พ.ศ. .... มีผลใช้บังคับ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259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ร่าง ข้อบังคับ</a:t>
            </a: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มหาวิทยาลัยศิลปากร </a:t>
            </a:r>
            <a:b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ว่าด้วยคุณสมบัติ ลักษณะต้องห้าม หลักเกณฑ์และ</a:t>
            </a: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วิธีการเลือกกรรมการ</a:t>
            </a: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สภามหาวิทยาลัยประเภทผู้บริหาร </a:t>
            </a:r>
            <a:r>
              <a:rPr lang="th-TH" sz="36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พ.ศ. </a:t>
            </a:r>
            <a:r>
              <a:rPr lang="th-TH" sz="36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....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96133"/>
            <a:ext cx="8229600" cy="3257203"/>
          </a:xfrm>
        </p:spPr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	คุณสมบัติและลักษณะต้องห้ามของผู้ดำรงตำแหน่งของกรรมการสภามหาวิทยาลัยประเภทผู้บริหาร มีดังนี้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(๑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 เป็น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ผู้ดำรงตำแหน่งรองอธิการบดี หรือคณบดี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หรือ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หัวหน้าส่วนงานที่เรียกชื่ออย่างอื่นที่มีฐานะเทียบเท่าคณะ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(๒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 เป็น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ผู้สามารถอุทิศเวลาให้แก่งานของมหาวิทยาลัยตามสมควรแก่ตำแหน่งหน้าที่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rmAutofit/>
          </a:bodyPr>
          <a:lstStyle/>
          <a:p>
            <a:pPr marL="811213" indent="-774700">
              <a:buNone/>
            </a:pP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๕	ผู้มีสิทธิ์ออกเสียงเลือก ได้แก่ ผู้ดำรงตำแหน่งรองอธิการบดี และคณบดี 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หรือหัวหน้าส่วนงานที่เรียกชื่ออย่างอื่นที่มีฐานะเทียบเท่าคณะ หรือ         ผู้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รักษาการแทน</a:t>
            </a:r>
            <a:endParaRPr lang="en-US" sz="31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11213" indent="-774700">
              <a:buNone/>
            </a:pP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๖	ให้อธิการบดีเป็นผู้เรียกประชุมผู้มีสิทธิ์ออกเสียงเลือกตามข้อ ๕ เพื่อเลือก</a:t>
            </a:r>
            <a:r>
              <a:rPr lang="th-TH" sz="3100" spc="-5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กรรมการสภามหาวิทยาลัยประเภทผู้บริหาร โดยแจ้งระเบียบวาระการ</a:t>
            </a:r>
            <a:r>
              <a:rPr lang="th-TH" sz="3100" spc="-5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ประชุม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</a:t>
            </a: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ทราบเป็นลายลักษณ์อักษรล่วงหน้าก่อนวันประชุมไม่น้อยกว่าเจ็ด</a:t>
            </a:r>
            <a:r>
              <a:rPr lang="th-TH" sz="31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วัน</a:t>
            </a:r>
          </a:p>
          <a:p>
            <a:pPr marL="811213" indent="-774700">
              <a:buNone/>
            </a:pPr>
            <a:r>
              <a:rPr lang="th-TH" sz="31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 ๘	การออกเสียงเลือกให้กระทำด้วยวิธีลงคะแนนลับ โดยให้ผู้เข้าประชุมเลือกผู้ซึ่งเหมาะสมเป็นกรรมการสภามหาวิทยาลัยประเภทผู้บริหาร ดังนี้</a:t>
            </a:r>
            <a:endParaRPr lang="en-US" sz="31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 marL="811213" indent="-774700">
              <a:buNone/>
            </a:pPr>
            <a:r>
              <a:rPr lang="th-TH" sz="31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รอง</a:t>
            </a:r>
            <a:r>
              <a:rPr lang="th-TH" sz="31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อธิการบดี </a:t>
            </a: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จำนวนหนึ่งคน คณบดี </a:t>
            </a:r>
            <a:r>
              <a:rPr lang="th-TH" sz="31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จำนวนสี่</a:t>
            </a: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คน และ</a:t>
            </a:r>
            <a:r>
              <a:rPr lang="th-TH" sz="31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หัวหน้าส่วน</a:t>
            </a: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งาน  ที่</a:t>
            </a:r>
            <a:r>
              <a:rPr lang="th-TH" sz="31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เรียกชื่ออย่างอื่นที่มีฐานะเทียบเท่า</a:t>
            </a:r>
            <a:r>
              <a:rPr lang="th-TH" sz="31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คณะ จำนวนหนึ่งคน</a:t>
            </a:r>
            <a:endParaRPr lang="en-US" sz="3100" dirty="0">
              <a:solidFill>
                <a:schemeClr val="bg1"/>
              </a:solidFill>
            </a:endParaRPr>
          </a:p>
          <a:p>
            <a:endParaRPr lang="th-TH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808" y="1855365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บทเฉพาะกาล</a:t>
            </a:r>
            <a:endParaRPr lang="en-US" sz="3200" b="1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 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ข้อ ๑๔	การเลือกในวาระแรก ให้กระทำให้เสร็จสิ้นภายในกำหนดหนึ่งร้อยยี่สิบวันนับแต่วันที่พระราชบัญญัติมหาวิทยาลัยศิลปากร พ.ศ. .... มีผลใช้บังคับ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914400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1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 	ประกาศฯ เรื่อง การจัดตั้งส่วนงานของมหาวิทยาลัยศิลปากร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ความคืบหน้า </a:t>
            </a:r>
            <a:r>
              <a:rPr lang="en-US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=</a:t>
            </a: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ค.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ก.ก.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พิจารณากลั่นกรองข้อกฎหมาย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เสร็จสิ้นแล้ว </a:t>
            </a:r>
            <a:endParaRPr lang="th-TH" sz="3200" dirty="0" smtClean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รอ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เสนอเข้าสภาฯ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2.	ประกาศฯ เรื่อง การแบ่งหน่วยงานภายในส่วนงานของมหาวิทยาลัยศิลปากร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ความคืบหน้า </a:t>
            </a:r>
            <a:r>
              <a:rPr lang="en-US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=</a:t>
            </a: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จะ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นำเข้าที่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ประชุม ค.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ก.ก.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วางระบบบริหารงานและกลั่นกรองข้อบังคับฯ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ใน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การ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ประชุมครั้ง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ที่ 4/2559 ในวันที่ 3 พ.ค.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2559 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684"/>
            <a:ext cx="9144000" cy="516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3.	ข้อบังคับฯ ว่าด้วยคุณสมบัติ ลักษณะต้องห้าม หลักเกณฑ์และวิธีการสรรหานายกสภามหาวิทยาลัยและกรรมการสภามหาวิทยาลัยผู้ทรงคุณวุฒิ พ.ศ. ....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ความคืบหน้า </a:t>
            </a:r>
            <a:r>
              <a:rPr lang="en-US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=</a:t>
            </a: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นำเข้า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ที่ประชุม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ค.ก.ก.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พิจารณากลั่นกรองข้อ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กฎหมาย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4.	ข้อบังคับมหาวิทยาลัยศิลปากรว่าด้วยคุณสมบัติ ลักษณะต้องห้าม หลักเกณฑ์และวิธีการเลือกตั้งกรรมการสภามหาวิทยาลัยประเภทผู้บริหาร พ.ศ. ....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ความคืบหน้า </a:t>
            </a:r>
            <a:r>
              <a:rPr lang="en-US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= 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นำเข้าที่ประชุม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ค.ก.ก.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พิจารณากลั่นกรองข้อ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กฎหมาย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5</a:t>
            </a:r>
            <a:r>
              <a:rPr lang="en-US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ข้อบังคับมหาวิทยาลัยศิลปากรว่าด้วยคุณสมบัติ ลักษณะต้องห้ามหลักเกณฑ์</a:t>
            </a:r>
            <a:r>
              <a:rPr lang="th-TH" sz="3200" b="1" spc="-2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และวิธีการเลือกตั้งกรรมการสภามหาวิทยาลัยประเภทคณาจารย์ประจำ พ.ศ. </a:t>
            </a:r>
            <a:r>
              <a:rPr lang="th-TH" sz="3200" b="1" spc="-2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...</a:t>
            </a:r>
            <a:endParaRPr lang="en-US" sz="3200" spc="-2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ความคืบหน้า </a:t>
            </a:r>
            <a:r>
              <a:rPr lang="en-US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=</a:t>
            </a:r>
            <a:r>
              <a:rPr lang="th-TH" sz="3200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นำเข้า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ที่ประชุม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ค.ก.ก.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พิจารณากลั่นกรองข้อ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กฎหมาย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989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ร่าง ประกาศมหาวิทยาลัยศิลปากร</a:t>
            </a:r>
            <a:b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เรื่อง 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การจัดตั้งส่วนงาน</a:t>
            </a:r>
            <a:r>
              <a:rPr lang="th-TH" b="1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ของมหาวิทยาลัย พ.ศ. </a:t>
            </a:r>
            <a:r>
              <a:rPr lang="th-TH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....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21460"/>
            <a:ext cx="8286808" cy="3875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ให้มหาวิทยาลัยศิลปากรมีส่วนงาน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ดังนี้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(๑)	สำนักงานสภามหาวิทยาลัย มีภาระหน้าที่ในการสนับสนุนกิจการของสภามหาวิทยาลัย คณะกรรมการ และคณะอนุกรรมการต่าง ๆ  ของสภามหาวิทยาลัย รวมทั้งภาระหน้าที่อื่นตามที่ได้รับ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มอบหมาย</a:t>
            </a: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(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๒)	สำนักงานอธิการบดี มีภาระหน้าที่ในการสนับสนุนการดำเนินการของมหาวิทยาลัยเพื่อดำเนินการตามวัตถุประสงค์และ</a:t>
            </a:r>
            <a:r>
              <a:rPr lang="th-TH" sz="3200" dirty="0" err="1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พันธ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กิจของมหาวิทยาลัย รวมทั้งภาระหน้าที่อื่นตามที่ได้รับมอบหมาย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4" y="1393232"/>
            <a:ext cx="8686800" cy="5132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 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๓)	คณะ มีภาระหน้าที่ในการจัดการศึกษา การวิจัย การพัฒนานักศึกษาและกิจการนักศึกษา และการบริการทางวิชาการในศาสตร์และสาขาวิชาที่เกี่ยวข้อง การทะนุบำรุงศิลปวัฒนธรรม</a:t>
            </a:r>
            <a:r>
              <a:rPr lang="th-TH" sz="2800" b="1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รวมทั้งการนำผลงานวิจัย  ผลงานสร้างสรรค์ และทรัพย์สินทางปัญญาไปพัฒนาและจัดการเพื่อประโยชน์ของมหาวิทยาลัย และภาระหน้าที่อื่นตามที่ได้รับมอบหมาย ดังนี้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        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๓.๑)	บัณฑิตวิทยาลัย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        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๓.๒)	คณะจิตรกรรม ประติมากรรมและภาพ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พิมพ์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	.......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	.......</a:t>
            </a: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๓.๑๔)	คณะเทคโนโลยีสารสนเทศและการสื่อสาร</a:t>
            </a:r>
            <a:endParaRPr lang="en-US" sz="28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	(</a:t>
            </a:r>
            <a:r>
              <a:rPr lang="th-TH" sz="28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๓.๑๕)	วิทยาลัย</a:t>
            </a:r>
            <a:r>
              <a:rPr lang="th-TH" sz="28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นานาชาติ</a:t>
            </a:r>
            <a:endParaRPr lang="th-TH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290" y="1844824"/>
            <a:ext cx="8462174" cy="4176464"/>
          </a:xfrm>
        </p:spPr>
        <p:txBody>
          <a:bodyPr>
            <a:normAutofit/>
          </a:bodyPr>
          <a:lstStyle/>
          <a:p>
            <a:pPr marL="446088" indent="-409575"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(๔)	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ส่วน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งานที่เรียกชื่ออย่างอื่นที่มีฐานะเทียบเท่าคณะ เพื่อดำเนินการ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ตาม วัตถุประสงค์ 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และพันธกิจของมหาวิทยาลัย มีดังนี้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	(๔.๑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สถาบันวิจัย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และพัฒนา มีภาระหน้าที่บริหารและสนับสนุนการวิจัยและสร้างสรรค์และการบริการวิชาการที่สืบเนื่องจากการวิจัย และเรื่องทรัพย์สินทางปัญญาที่สืบเนื่องจากการวิจัย การเผยแพร่ผลงานวิจัย รวมทั้งการนำผลงานวิจัย  ผลงานสร้างสรรค์ และทรัพย์สินทางปัญญาไปพัฒนาและจัดการเพื่อประโยชน์ของมหาวิทยาลัย และภาระหน้าที่อื่นตามที่ได้รับมอบหมาย	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92196"/>
            <a:ext cx="8436426" cy="4229092"/>
          </a:xfrm>
        </p:spPr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    (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๔.๒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สำนัก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หอสมุดกลาง มีภาระหน้าที่เป็นหน่วยงานกลางด้านห้องสมุดและเทคโนโลยีทางการศึกษาของมหาวิทยาลัย รวบรวมเก็บรักษาและให้บริการด้านข้อมูลเอกสาร โสตทัศนวัสดุ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แก่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นักศึกษา บุคลากร และหน่วยงานต่าง ๆ  ของมหาวิทยาลัย ตลอดจนบุคคลภายนอก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ส่งเสริมการ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ผลิตสื่อและข้อสนเทศทางด้านศิลปกรรมและวัฒนธรรมไทยสร้างเครือข่ายและประสานงานกับหน่วยงานอื่น ๆ  ทั้งในและต่างประเทศ เพื่อพัฒนาคุณภาพด้านการให้บริการ และภาระหน้าที่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อื่นตามที่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ได้รับมอบหมาย</a:t>
            </a: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910"/>
            <a:ext cx="8280920" cy="3499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solidFill>
                  <a:schemeClr val="bg1"/>
                </a:solidFill>
              </a:rPr>
              <a:t>    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(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๔.๓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)  ศูนย์</a:t>
            </a:r>
            <a:r>
              <a:rPr lang="th-TH" sz="3200" dirty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คอมพิวเตอร์ มีภาระหน้าที่เป็นหน่วยงานกลางด้านเทคโนโลยีสารสนเทศและการสื่อสารของมหาวิทยาลัย ให้บริการด้านเทคโนโลยีสารสนเทศและการสื่อสารแก่ นักศึกษา บุคลากรและหน่วยงานต่าง ๆ  ของมหาวิทยาลัย และกำกับดูแลให้การใช้งานเป็นไปตามข้อกำหนดของมหาวิทยาลัยและกฎหมายที่เกี่ยวข้อง และภาระหน้าที่อื่นตามที่ได้รับ</a:t>
            </a:r>
            <a:r>
              <a:rPr lang="th-TH" sz="3200" dirty="0" smtClean="0">
                <a:solidFill>
                  <a:schemeClr val="bg1"/>
                </a:solidFill>
                <a:latin typeface="TH Sarabun New" pitchFamily="34" charset="-34"/>
                <a:cs typeface="TH Sarabun New" pitchFamily="34" charset="-34"/>
              </a:rPr>
              <a:t>มอบหมาย</a:t>
            </a:r>
          </a:p>
          <a:p>
            <a:pPr>
              <a:buNone/>
            </a:pPr>
            <a:endParaRPr lang="en-US" sz="3200" dirty="0">
              <a:solidFill>
                <a:schemeClr val="bg1"/>
              </a:solidFill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163</TotalTime>
  <Words>398</Words>
  <Application>Microsoft Office PowerPoint</Application>
  <PresentationFormat>On-screen Show (4:3)</PresentationFormat>
  <Paragraphs>92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Cordia New</vt:lpstr>
      <vt:lpstr>Franklin Gothic Book</vt:lpstr>
      <vt:lpstr>LilyUPC</vt:lpstr>
      <vt:lpstr>TH Sarabun New</vt:lpstr>
      <vt:lpstr>Wingdings 2</vt:lpstr>
      <vt:lpstr>Technic</vt:lpstr>
      <vt:lpstr>ร่างข้อบังคับ และประกาศ มหาวิทยาลัยศิลปากร  ในส่วนความรับผิดชอบของคณะอนุกรรมการจัดทำข้อบังคับระเบียบ และประกาศ  เกี่ยวกับโครงสร้างองค์กร</vt:lpstr>
      <vt:lpstr>PowerPoint Presentation</vt:lpstr>
      <vt:lpstr>PowerPoint Presentation</vt:lpstr>
      <vt:lpstr>PowerPoint Presentation</vt:lpstr>
      <vt:lpstr>  ร่าง ประกาศมหาวิทยาลัยศิลปากร  เรื่อง การจัดตั้งส่วนงานของมหาวิทยาลัย พ.ศ. ....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ข้อเสนอแนะเพิ่มเติม</vt:lpstr>
      <vt:lpstr>ร่าง ข้อบังคับมหาวิทยาลัยศิลปากร ว่าด้วยคุณสมบัติ ลักษณะต้องห้าม  หลักเกณฑ์และวิธีการสรรหานายกสภามหาวิทยาลัย และกรรมการสภามหาวิทยาลัยผู้ทรงคุณวุฒิ พ.ศ. ....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ร่าง ข้อบังคับมหาวิทยาลัยศิลปากร ว่าด้วยคุณสมบัติ ลักษณะต้องห้าม หลักเกณฑ์และวิธีการเลือกตั้งกรรมการสภามหาวิทยาลัยประเภทคณาจารย์ประจำ พ.ศ. .... </vt:lpstr>
      <vt:lpstr>PowerPoint Presentation</vt:lpstr>
      <vt:lpstr>PowerPoint Presentation</vt:lpstr>
      <vt:lpstr>PowerPoint Presentation</vt:lpstr>
      <vt:lpstr>ร่าง ข้อบังคับมหาวิทยาลัยศิลปากร  ว่าด้วยคุณสมบัติ ลักษณะต้องห้าม หลักเกณฑ์และวิธีการเลือกกรรมการสภามหาวิทยาลัยประเภทผู้บริหาร พ.ศ. ....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KKD Windows Se7en V1</dc:creator>
  <cp:lastModifiedBy>koi</cp:lastModifiedBy>
  <cp:revision>29</cp:revision>
  <cp:lastPrinted>2016-04-26T09:09:00Z</cp:lastPrinted>
  <dcterms:created xsi:type="dcterms:W3CDTF">2016-04-22T06:30:45Z</dcterms:created>
  <dcterms:modified xsi:type="dcterms:W3CDTF">2016-04-26T09:13:31Z</dcterms:modified>
</cp:coreProperties>
</file>