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8" r:id="rId2"/>
    <p:sldId id="259" r:id="rId3"/>
    <p:sldId id="260" r:id="rId4"/>
    <p:sldId id="309" r:id="rId5"/>
    <p:sldId id="329" r:id="rId6"/>
    <p:sldId id="330" r:id="rId7"/>
    <p:sldId id="311" r:id="rId8"/>
    <p:sldId id="314" r:id="rId9"/>
    <p:sldId id="263" r:id="rId10"/>
    <p:sldId id="302" r:id="rId11"/>
    <p:sldId id="265" r:id="rId12"/>
    <p:sldId id="361" r:id="rId13"/>
    <p:sldId id="363" r:id="rId14"/>
    <p:sldId id="334" r:id="rId15"/>
    <p:sldId id="267" r:id="rId16"/>
    <p:sldId id="276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  <p:sldId id="364" r:id="rId34"/>
    <p:sldId id="353" r:id="rId35"/>
    <p:sldId id="354" r:id="rId36"/>
    <p:sldId id="355" r:id="rId37"/>
    <p:sldId id="356" r:id="rId38"/>
    <p:sldId id="357" r:id="rId39"/>
    <p:sldId id="358" r:id="rId40"/>
    <p:sldId id="359" r:id="rId41"/>
  </p:sldIdLst>
  <p:sldSz cx="9144000" cy="6858000" type="screen4x3"/>
  <p:notesSz cx="7099300" cy="102346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6600"/>
    <a:srgbClr val="0000FF"/>
    <a:srgbClr val="FF3300"/>
    <a:srgbClr val="009900"/>
    <a:srgbClr val="CCFFCC"/>
    <a:srgbClr val="CC00FF"/>
    <a:srgbClr val="00CC99"/>
    <a:srgbClr val="00CC00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01" autoAdjust="0"/>
    <p:restoredTop sz="94046" autoAdjust="0"/>
  </p:normalViewPr>
  <p:slideViewPr>
    <p:cSldViewPr>
      <p:cViewPr>
        <p:scale>
          <a:sx n="100" d="100"/>
          <a:sy n="100" d="100"/>
        </p:scale>
        <p:origin x="-60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Desktop\&#3626;&#3634;&#3619;&#3626;&#3609;&#3648;&#3607;&#3624;58\&#3626;&#3656;&#3623;&#3609;&#3648;&#3609;&#3639;&#3657;&#3629;&#3627;&#3634;\&#3586;&#3657;&#3629;&#3617;&#3641;&#3621;&#3626;&#3634;&#3619;&#3626;&#3609;&#3648;&#3607;&#3624;58%20(&#3651;&#3627;&#3617;&#3656;)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G:\&#3586;&#3657;&#3629;&#3617;&#3641;&#3621;%20&#3612;&#3629;.%20&#3603;%203&#3617;&#3636;&#3606;&#3640;&#3609;&#3634;&#3618;&#3609;%202558.xls" TargetMode="External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Desktop\&#3626;&#3634;&#3619;&#3626;&#3609;&#3648;&#3607;&#3624;58\&#3626;&#3656;&#3623;&#3609;&#3648;&#3609;&#3639;&#3657;&#3629;&#3627;&#3634;\&#3586;&#3657;&#3629;&#3617;&#3641;&#3621;&#3626;&#3634;&#3619;&#3626;&#3609;&#3648;&#3607;&#3624;58%20(&#3651;&#3627;&#3617;&#3656;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Desktop\&#3626;&#3634;&#3619;&#3626;&#3609;&#3648;&#3607;&#3624;58\&#3626;&#3656;&#3623;&#3609;&#3648;&#3609;&#3639;&#3657;&#3629;&#3627;&#3634;\&#3586;&#3657;&#3629;&#3617;&#3641;&#3621;&#3626;&#3634;&#3619;&#3626;&#3609;&#3648;&#3607;&#3624;58%20(&#3651;&#3627;&#3617;&#3656;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Desktop\&#3626;&#3634;&#3619;&#3626;&#3609;&#3648;&#3607;&#3624;58\&#3626;&#3656;&#3623;&#3609;&#3648;&#3609;&#3639;&#3657;&#3629;&#3627;&#3634;\&#3586;&#3657;&#3629;&#3617;&#3641;&#3621;&#3626;&#3634;&#3619;&#3626;&#3609;&#3648;&#3607;&#3624;58%20(&#3651;&#3627;&#3617;&#3656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Desktop\&#3626;&#3634;&#3619;&#3626;&#3609;&#3648;&#3607;&#3624;58\&#3626;&#3656;&#3623;&#3609;&#3648;&#3609;&#3639;&#3657;&#3629;&#3627;&#3634;\&#3586;&#3657;&#3629;&#3617;&#3641;&#3621;&#3626;&#3634;&#3619;&#3626;&#3609;&#3648;&#3607;&#3624;58%20(&#3651;&#3627;&#3617;&#3656;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Desktop\&#3626;&#3634;&#3619;&#3626;&#3609;&#3648;&#3607;&#3624;58\&#3626;&#3656;&#3623;&#3609;&#3648;&#3609;&#3639;&#3657;&#3629;&#3627;&#3634;\&#3586;&#3657;&#3629;&#3617;&#3641;&#3621;&#3626;&#3634;&#3619;&#3626;&#3609;&#3648;&#3607;&#3624;58%20(&#3651;&#3627;&#3617;&#3656;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Desktop\&#3626;&#3634;&#3619;&#3626;&#3609;&#3648;&#3607;&#3624;58\&#3626;&#3656;&#3623;&#3609;&#3648;&#3609;&#3639;&#3657;&#3629;&#3627;&#3634;\&#3586;&#3657;&#3629;&#3617;&#3641;&#3621;&#3626;&#3634;&#3619;&#3626;&#3609;&#3648;&#3607;&#3624;58%20(&#3651;&#3627;&#3617;&#3656;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Application%20Data\Microsoft\Excel\Worksheet%20in%20&#3586;&#3657;&#3629;&#3617;&#3641;&#3621;&#3626;&#3634;&#3619;&#3626;&#3609;&#3648;&#3607;&#3624;%20&#3617;&#3624;&#3585;.%2058%20(version%201).xlsb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rn\Desktop\&#3626;&#3634;&#3619;&#3626;&#3609;&#3648;&#3607;&#3624;58\&#3626;&#3656;&#3623;&#3609;&#3648;&#3609;&#3639;&#3657;&#3629;&#3627;&#3634;\&#3586;&#3657;&#3629;&#3617;&#3641;&#3621;&#3626;&#3634;&#3619;&#3626;&#3609;&#3648;&#3607;&#3624;58%20(&#3651;&#3627;&#3617;&#3656;)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rn\My%20Documents\&#3586;&#3657;&#3629;&#3617;&#3641;&#3621;&#3626;&#3634;&#3619;&#3626;&#3609;&#3648;&#3607;&#3624;58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0.29820260448213204"/>
          <c:y val="4.8904622809245728E-2"/>
          <c:w val="0.67967153745205056"/>
          <c:h val="0.41640991448649567"/>
        </c:manualLayout>
      </c:layout>
      <c:barChart>
        <c:barDir val="col"/>
        <c:grouping val="clustered"/>
        <c:ser>
          <c:idx val="0"/>
          <c:order val="0"/>
          <c:tx>
            <c:strRef>
              <c:f>นักศึกษารวม!$B$967</c:f>
              <c:strCache>
                <c:ptCount val="1"/>
                <c:pt idx="0">
                  <c:v>วังท่าพระ</c:v>
                </c:pt>
              </c:strCache>
            </c:strRef>
          </c:tx>
          <c:cat>
            <c:strRef>
              <c:f>นักศึกษารวม!$C$966:$F$966</c:f>
              <c:strCache>
                <c:ptCount val="4"/>
                <c:pt idx="0">
                  <c:v>ระดับปริญญาตรี</c:v>
                </c:pt>
                <c:pt idx="1">
                  <c:v>ระดับปริญญาโท</c:v>
                </c:pt>
                <c:pt idx="2">
                  <c:v>ระดับปริญญาเอก</c:v>
                </c:pt>
                <c:pt idx="3">
                  <c:v>รวมทุกระดับ</c:v>
                </c:pt>
              </c:strCache>
            </c:strRef>
          </c:cat>
          <c:val>
            <c:numRef>
              <c:f>นักศึกษารวม!$C$967:$F$967</c:f>
              <c:numCache>
                <c:formatCode>_-* #,##0_-;\-* #,##0_-;_-* "-"??_-;_-@_-</c:formatCode>
                <c:ptCount val="4"/>
                <c:pt idx="0">
                  <c:v>4115</c:v>
                </c:pt>
                <c:pt idx="1">
                  <c:v>1077</c:v>
                </c:pt>
                <c:pt idx="2">
                  <c:v>176</c:v>
                </c:pt>
                <c:pt idx="3">
                  <c:v>5368</c:v>
                </c:pt>
              </c:numCache>
            </c:numRef>
          </c:val>
        </c:ser>
        <c:ser>
          <c:idx val="1"/>
          <c:order val="1"/>
          <c:tx>
            <c:strRef>
              <c:f>นักศึกษารวม!$B$968</c:f>
              <c:strCache>
                <c:ptCount val="1"/>
                <c:pt idx="0">
                  <c:v>วิทยาเขตพระราชวังสนามจันทร์</c:v>
                </c:pt>
              </c:strCache>
            </c:strRef>
          </c:tx>
          <c:cat>
            <c:strRef>
              <c:f>นักศึกษารวม!$C$966:$F$966</c:f>
              <c:strCache>
                <c:ptCount val="4"/>
                <c:pt idx="0">
                  <c:v>ระดับปริญญาตรี</c:v>
                </c:pt>
                <c:pt idx="1">
                  <c:v>ระดับปริญญาโท</c:v>
                </c:pt>
                <c:pt idx="2">
                  <c:v>ระดับปริญญาเอก</c:v>
                </c:pt>
                <c:pt idx="3">
                  <c:v>รวมทุกระดับ</c:v>
                </c:pt>
              </c:strCache>
            </c:strRef>
          </c:cat>
          <c:val>
            <c:numRef>
              <c:f>นักศึกษารวม!$C$968:$F$968</c:f>
              <c:numCache>
                <c:formatCode>_-* #,##0_-;\-* #,##0_-;_-* "-"??_-;_-@_-</c:formatCode>
                <c:ptCount val="4"/>
                <c:pt idx="0">
                  <c:v>11936</c:v>
                </c:pt>
                <c:pt idx="1">
                  <c:v>1430</c:v>
                </c:pt>
                <c:pt idx="2">
                  <c:v>544</c:v>
                </c:pt>
                <c:pt idx="3">
                  <c:v>13910</c:v>
                </c:pt>
              </c:numCache>
            </c:numRef>
          </c:val>
        </c:ser>
        <c:ser>
          <c:idx val="2"/>
          <c:order val="2"/>
          <c:tx>
            <c:strRef>
              <c:f>นักศึกษารวม!$B$969</c:f>
              <c:strCache>
                <c:ptCount val="1"/>
                <c:pt idx="0">
                  <c:v>วิทยาเขตสารสนเทศเพชรบุรี</c:v>
                </c:pt>
              </c:strCache>
            </c:strRef>
          </c:tx>
          <c:cat>
            <c:strRef>
              <c:f>นักศึกษารวม!$C$966:$F$966</c:f>
              <c:strCache>
                <c:ptCount val="4"/>
                <c:pt idx="0">
                  <c:v>ระดับปริญญาตรี</c:v>
                </c:pt>
                <c:pt idx="1">
                  <c:v>ระดับปริญญาโท</c:v>
                </c:pt>
                <c:pt idx="2">
                  <c:v>ระดับปริญญาเอก</c:v>
                </c:pt>
                <c:pt idx="3">
                  <c:v>รวมทุกระดับ</c:v>
                </c:pt>
              </c:strCache>
            </c:strRef>
          </c:cat>
          <c:val>
            <c:numRef>
              <c:f>นักศึกษารวม!$C$969:$F$969</c:f>
              <c:numCache>
                <c:formatCode>_-* #,##0_-;\-* #,##0_-;_-* "-"??_-;_-@_-</c:formatCode>
                <c:ptCount val="4"/>
                <c:pt idx="0">
                  <c:v>5892</c:v>
                </c:pt>
                <c:pt idx="1">
                  <c:v>384</c:v>
                </c:pt>
                <c:pt idx="2">
                  <c:v>163</c:v>
                </c:pt>
                <c:pt idx="3">
                  <c:v>6439</c:v>
                </c:pt>
              </c:numCache>
            </c:numRef>
          </c:val>
        </c:ser>
        <c:ser>
          <c:idx val="3"/>
          <c:order val="3"/>
          <c:tx>
            <c:strRef>
              <c:f>นักศึกษารวม!$B$970</c:f>
              <c:strCache>
                <c:ptCount val="1"/>
                <c:pt idx="0">
                  <c:v>รวมทุกพื้นที่</c:v>
                </c:pt>
              </c:strCache>
            </c:strRef>
          </c:tx>
          <c:cat>
            <c:strRef>
              <c:f>นักศึกษารวม!$C$966:$F$966</c:f>
              <c:strCache>
                <c:ptCount val="4"/>
                <c:pt idx="0">
                  <c:v>ระดับปริญญาตรี</c:v>
                </c:pt>
                <c:pt idx="1">
                  <c:v>ระดับปริญญาโท</c:v>
                </c:pt>
                <c:pt idx="2">
                  <c:v>ระดับปริญญาเอก</c:v>
                </c:pt>
                <c:pt idx="3">
                  <c:v>รวมทุกระดับ</c:v>
                </c:pt>
              </c:strCache>
            </c:strRef>
          </c:cat>
          <c:val>
            <c:numRef>
              <c:f>นักศึกษารวม!$C$970:$F$970</c:f>
              <c:numCache>
                <c:formatCode>_-* #,##0_-;\-* #,##0_-;_-* "-"??_-;_-@_-</c:formatCode>
                <c:ptCount val="4"/>
                <c:pt idx="0">
                  <c:v>21943</c:v>
                </c:pt>
                <c:pt idx="1">
                  <c:v>2891</c:v>
                </c:pt>
                <c:pt idx="2">
                  <c:v>883</c:v>
                </c:pt>
                <c:pt idx="3">
                  <c:v>25717</c:v>
                </c:pt>
              </c:numCache>
            </c:numRef>
          </c:val>
        </c:ser>
        <c:dLbls/>
        <c:axId val="65739776"/>
        <c:axId val="66016000"/>
      </c:barChart>
      <c:catAx>
        <c:axId val="65739776"/>
        <c:scaling>
          <c:orientation val="minMax"/>
        </c:scaling>
        <c:axPos val="b"/>
        <c:majorTickMark val="none"/>
        <c:tickLblPos val="nextTo"/>
        <c:crossAx val="66016000"/>
        <c:crosses val="autoZero"/>
        <c:auto val="1"/>
        <c:lblAlgn val="ctr"/>
        <c:lblOffset val="100"/>
      </c:catAx>
      <c:valAx>
        <c:axId val="660160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>
                    <a:cs typeface="+mj-cs"/>
                  </a:defRPr>
                </a:pPr>
                <a:r>
                  <a:rPr lang="th-TH" sz="1600">
                    <a:cs typeface="+mj-cs"/>
                  </a:rPr>
                  <a:t>จำนวน (คน)</a:t>
                </a:r>
              </a:p>
            </c:rich>
          </c:tx>
          <c:layout>
            <c:manualLayout>
              <c:xMode val="edge"/>
              <c:yMode val="edge"/>
              <c:x val="0.12633093800168183"/>
              <c:y val="0.2598662774911758"/>
            </c:manualLayout>
          </c:layout>
        </c:title>
        <c:numFmt formatCode="_-* #,##0_-;\-* #,##0_-;_-* &quot;-&quot;??_-;_-@_-" sourceLinked="1"/>
        <c:majorTickMark val="none"/>
        <c:tickLblPos val="nextTo"/>
        <c:txPr>
          <a:bodyPr/>
          <a:lstStyle/>
          <a:p>
            <a:pPr>
              <a:defRPr sz="1600">
                <a:latin typeface="Angsana New" pitchFamily="18" charset="-34"/>
                <a:cs typeface="Angsana New" pitchFamily="18" charset="-34"/>
              </a:defRPr>
            </a:pPr>
            <a:endParaRPr lang="th-TH"/>
          </a:p>
        </c:txPr>
        <c:crossAx val="657397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 b="1">
                <a:latin typeface="Angsana New" pitchFamily="18" charset="-34"/>
                <a:cs typeface="Angsana New" pitchFamily="18" charset="-34"/>
              </a:defRPr>
            </a:pPr>
            <a:endParaRPr lang="th-TH"/>
          </a:p>
        </c:txPr>
      </c:dTable>
    </c:plotArea>
    <c:plotVisOnly val="1"/>
    <c:dispBlanksAs val="gap"/>
  </c:chart>
  <c:txPr>
    <a:bodyPr/>
    <a:lstStyle/>
    <a:p>
      <a:pPr>
        <a:defRPr sz="1800"/>
      </a:pPr>
      <a:endParaRPr lang="th-TH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H SarabunPSK" pitchFamily="34" charset="-34"/>
                <a:cs typeface="TH SarabunPSK" pitchFamily="34" charset="-34"/>
              </a:defRPr>
            </a:pPr>
            <a:r>
              <a:rPr lang="th-TH" sz="2000">
                <a:latin typeface="TH SarabunPSK" pitchFamily="34" charset="-34"/>
                <a:cs typeface="TH SarabunPSK" pitchFamily="34" charset="-34"/>
              </a:rPr>
              <a:t>จำนวนบุคลากร</a:t>
            </a:r>
            <a:r>
              <a:rPr lang="th-TH" sz="2000" baseline="0">
                <a:latin typeface="TH SarabunPSK" pitchFamily="34" charset="-34"/>
                <a:cs typeface="TH SarabunPSK" pitchFamily="34" charset="-34"/>
              </a:rPr>
              <a:t> (ข้าราชการและพนักงานในสถาบันอุดมศึกษา) 2,134 คน  </a:t>
            </a:r>
            <a:endParaRPr lang="en-US" sz="2000">
              <a:latin typeface="TH SarabunPSK" pitchFamily="34" charset="-34"/>
              <a:cs typeface="TH SarabunPSK" pitchFamily="34" charset="-34"/>
            </a:endParaRPr>
          </a:p>
        </c:rich>
      </c:tx>
      <c:layout>
        <c:manualLayout>
          <c:xMode val="edge"/>
          <c:yMode val="edge"/>
          <c:x val="0.15024854627978135"/>
          <c:y val="3.9368871994448967E-2"/>
        </c:manualLayout>
      </c:layout>
    </c:title>
    <c:plotArea>
      <c:layout>
        <c:manualLayout>
          <c:layoutTarget val="inner"/>
          <c:xMode val="edge"/>
          <c:yMode val="edge"/>
          <c:x val="4.6009338611679058E-2"/>
          <c:y val="0.18050912601442068"/>
          <c:w val="0.48689955192065087"/>
          <c:h val="0.81037994388632451"/>
        </c:manualLayout>
      </c:layout>
      <c:pieChart>
        <c:varyColors val="1"/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3385638259305999"/>
          <c:y val="0.41822427368992682"/>
          <c:w val="0.33483606676237304"/>
          <c:h val="0.1954006094065828"/>
        </c:manualLayout>
      </c:layout>
      <c:txPr>
        <a:bodyPr/>
        <a:lstStyle/>
        <a:p>
          <a:pPr>
            <a:defRPr sz="1600" b="1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  <c:dispBlanksAs val="zero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0.14709379487941371"/>
          <c:y val="3.8277777777777793E-2"/>
          <c:w val="0.83561060763630979"/>
          <c:h val="0.51303871391076117"/>
        </c:manualLayout>
      </c:layout>
      <c:lineChart>
        <c:grouping val="standard"/>
        <c:ser>
          <c:idx val="0"/>
          <c:order val="0"/>
          <c:tx>
            <c:strRef>
              <c:f>งบประมาณ!$B$455</c:f>
              <c:strCache>
                <c:ptCount val="1"/>
                <c:pt idx="0">
                  <c:v>งบบุคลากร</c:v>
                </c:pt>
              </c:strCache>
            </c:strRef>
          </c:tx>
          <c:marker>
            <c:symbol val="none"/>
          </c:marker>
          <c:cat>
            <c:strRef>
              <c:f>งบประมาณ!$C$454:$K$454</c:f>
              <c:strCache>
                <c:ptCount val="9"/>
                <c:pt idx="0">
                  <c:v>ปี พ.ศ. 2551</c:v>
                </c:pt>
                <c:pt idx="1">
                  <c:v>ปี พ.ศ. 2552</c:v>
                </c:pt>
                <c:pt idx="2">
                  <c:v>ปี พ.ศ. 2553</c:v>
                </c:pt>
                <c:pt idx="3">
                  <c:v>ปี พ.ศ. 2554</c:v>
                </c:pt>
                <c:pt idx="4">
                  <c:v>ปี พ.ศ. 2555</c:v>
                </c:pt>
                <c:pt idx="5">
                  <c:v>ปี พ.ศ. 2556</c:v>
                </c:pt>
                <c:pt idx="6">
                  <c:v>ปี พ.ศ. 2557</c:v>
                </c:pt>
                <c:pt idx="7">
                  <c:v>ปี พ.ศ. 2558</c:v>
                </c:pt>
                <c:pt idx="8">
                  <c:v>ปี พ.ศ. 2559</c:v>
                </c:pt>
              </c:strCache>
            </c:strRef>
          </c:cat>
          <c:val>
            <c:numRef>
              <c:f>งบประมาณ!$C$455:$K$455</c:f>
              <c:numCache>
                <c:formatCode>_-* #,##0_-;\-* #,##0_-;_-* "-"??_-;_-@_-</c:formatCode>
                <c:ptCount val="9"/>
                <c:pt idx="0">
                  <c:v>445571000</c:v>
                </c:pt>
                <c:pt idx="1">
                  <c:v>479853600</c:v>
                </c:pt>
                <c:pt idx="2">
                  <c:v>430544800</c:v>
                </c:pt>
                <c:pt idx="3">
                  <c:v>491773100</c:v>
                </c:pt>
                <c:pt idx="4">
                  <c:v>457476200</c:v>
                </c:pt>
                <c:pt idx="5">
                  <c:v>489577700</c:v>
                </c:pt>
                <c:pt idx="6">
                  <c:v>474314200</c:v>
                </c:pt>
                <c:pt idx="7">
                  <c:v>476854200</c:v>
                </c:pt>
                <c:pt idx="8">
                  <c:v>482094200</c:v>
                </c:pt>
              </c:numCache>
            </c:numRef>
          </c:val>
        </c:ser>
        <c:ser>
          <c:idx val="1"/>
          <c:order val="1"/>
          <c:tx>
            <c:strRef>
              <c:f>งบประมาณ!$B$456</c:f>
              <c:strCache>
                <c:ptCount val="1"/>
                <c:pt idx="0">
                  <c:v>งบดำเนินการ</c:v>
                </c:pt>
              </c:strCache>
            </c:strRef>
          </c:tx>
          <c:marker>
            <c:symbol val="none"/>
          </c:marker>
          <c:cat>
            <c:strRef>
              <c:f>งบประมาณ!$C$454:$K$454</c:f>
              <c:strCache>
                <c:ptCount val="9"/>
                <c:pt idx="0">
                  <c:v>ปี พ.ศ. 2551</c:v>
                </c:pt>
                <c:pt idx="1">
                  <c:v>ปี พ.ศ. 2552</c:v>
                </c:pt>
                <c:pt idx="2">
                  <c:v>ปี พ.ศ. 2553</c:v>
                </c:pt>
                <c:pt idx="3">
                  <c:v>ปี พ.ศ. 2554</c:v>
                </c:pt>
                <c:pt idx="4">
                  <c:v>ปี พ.ศ. 2555</c:v>
                </c:pt>
                <c:pt idx="5">
                  <c:v>ปี พ.ศ. 2556</c:v>
                </c:pt>
                <c:pt idx="6">
                  <c:v>ปี พ.ศ. 2557</c:v>
                </c:pt>
                <c:pt idx="7">
                  <c:v>ปี พ.ศ. 2558</c:v>
                </c:pt>
                <c:pt idx="8">
                  <c:v>ปี พ.ศ. 2559</c:v>
                </c:pt>
              </c:strCache>
            </c:strRef>
          </c:cat>
          <c:val>
            <c:numRef>
              <c:f>งบประมาณ!$C$456:$K$456</c:f>
              <c:numCache>
                <c:formatCode>_-* #,##0_-;\-* #,##0_-;_-* "-"??_-;_-@_-</c:formatCode>
                <c:ptCount val="9"/>
                <c:pt idx="0">
                  <c:v>158144700</c:v>
                </c:pt>
                <c:pt idx="1">
                  <c:v>143342000</c:v>
                </c:pt>
                <c:pt idx="2">
                  <c:v>129007800</c:v>
                </c:pt>
                <c:pt idx="3">
                  <c:v>140201800</c:v>
                </c:pt>
                <c:pt idx="4">
                  <c:v>139125900</c:v>
                </c:pt>
                <c:pt idx="5">
                  <c:v>141499700</c:v>
                </c:pt>
                <c:pt idx="6">
                  <c:v>152653000</c:v>
                </c:pt>
                <c:pt idx="7">
                  <c:v>166851000</c:v>
                </c:pt>
                <c:pt idx="8">
                  <c:v>173896400</c:v>
                </c:pt>
              </c:numCache>
            </c:numRef>
          </c:val>
        </c:ser>
        <c:ser>
          <c:idx val="2"/>
          <c:order val="2"/>
          <c:tx>
            <c:strRef>
              <c:f>งบประมาณ!$B$457</c:f>
              <c:strCache>
                <c:ptCount val="1"/>
                <c:pt idx="0">
                  <c:v>งบเงินอุดหนุน</c:v>
                </c:pt>
              </c:strCache>
            </c:strRef>
          </c:tx>
          <c:marker>
            <c:symbol val="none"/>
          </c:marker>
          <c:cat>
            <c:strRef>
              <c:f>งบประมาณ!$C$454:$K$454</c:f>
              <c:strCache>
                <c:ptCount val="9"/>
                <c:pt idx="0">
                  <c:v>ปี พ.ศ. 2551</c:v>
                </c:pt>
                <c:pt idx="1">
                  <c:v>ปี พ.ศ. 2552</c:v>
                </c:pt>
                <c:pt idx="2">
                  <c:v>ปี พ.ศ. 2553</c:v>
                </c:pt>
                <c:pt idx="3">
                  <c:v>ปี พ.ศ. 2554</c:v>
                </c:pt>
                <c:pt idx="4">
                  <c:v>ปี พ.ศ. 2555</c:v>
                </c:pt>
                <c:pt idx="5">
                  <c:v>ปี พ.ศ. 2556</c:v>
                </c:pt>
                <c:pt idx="6">
                  <c:v>ปี พ.ศ. 2557</c:v>
                </c:pt>
                <c:pt idx="7">
                  <c:v>ปี พ.ศ. 2558</c:v>
                </c:pt>
                <c:pt idx="8">
                  <c:v>ปี พ.ศ. 2559</c:v>
                </c:pt>
              </c:strCache>
            </c:strRef>
          </c:cat>
          <c:val>
            <c:numRef>
              <c:f>งบประมาณ!$C$457:$K$457</c:f>
              <c:numCache>
                <c:formatCode>_-* #,##0_-;\-* #,##0_-;_-* "-"??_-;_-@_-</c:formatCode>
                <c:ptCount val="9"/>
                <c:pt idx="0">
                  <c:v>221883700</c:v>
                </c:pt>
                <c:pt idx="1">
                  <c:v>259980300</c:v>
                </c:pt>
                <c:pt idx="2">
                  <c:v>294416500</c:v>
                </c:pt>
                <c:pt idx="3">
                  <c:v>318588000</c:v>
                </c:pt>
                <c:pt idx="4">
                  <c:v>379185300</c:v>
                </c:pt>
                <c:pt idx="5">
                  <c:v>397680300</c:v>
                </c:pt>
                <c:pt idx="6">
                  <c:v>456981000</c:v>
                </c:pt>
                <c:pt idx="7">
                  <c:v>504253100</c:v>
                </c:pt>
                <c:pt idx="8">
                  <c:v>550536200</c:v>
                </c:pt>
              </c:numCache>
            </c:numRef>
          </c:val>
        </c:ser>
        <c:ser>
          <c:idx val="3"/>
          <c:order val="3"/>
          <c:tx>
            <c:strRef>
              <c:f>งบประมาณ!$B$458</c:f>
              <c:strCache>
                <c:ptCount val="1"/>
                <c:pt idx="0">
                  <c:v>งบครุภัณฑ์</c:v>
                </c:pt>
              </c:strCache>
            </c:strRef>
          </c:tx>
          <c:marker>
            <c:symbol val="none"/>
          </c:marker>
          <c:cat>
            <c:strRef>
              <c:f>งบประมาณ!$C$454:$K$454</c:f>
              <c:strCache>
                <c:ptCount val="9"/>
                <c:pt idx="0">
                  <c:v>ปี พ.ศ. 2551</c:v>
                </c:pt>
                <c:pt idx="1">
                  <c:v>ปี พ.ศ. 2552</c:v>
                </c:pt>
                <c:pt idx="2">
                  <c:v>ปี พ.ศ. 2553</c:v>
                </c:pt>
                <c:pt idx="3">
                  <c:v>ปี พ.ศ. 2554</c:v>
                </c:pt>
                <c:pt idx="4">
                  <c:v>ปี พ.ศ. 2555</c:v>
                </c:pt>
                <c:pt idx="5">
                  <c:v>ปี พ.ศ. 2556</c:v>
                </c:pt>
                <c:pt idx="6">
                  <c:v>ปี พ.ศ. 2557</c:v>
                </c:pt>
                <c:pt idx="7">
                  <c:v>ปี พ.ศ. 2558</c:v>
                </c:pt>
                <c:pt idx="8">
                  <c:v>ปี พ.ศ. 2559</c:v>
                </c:pt>
              </c:strCache>
            </c:strRef>
          </c:cat>
          <c:val>
            <c:numRef>
              <c:f>งบประมาณ!$C$458:$K$458</c:f>
              <c:numCache>
                <c:formatCode>_-* #,##0_-;\-* #,##0_-;_-* "-"??_-;_-@_-</c:formatCode>
                <c:ptCount val="9"/>
                <c:pt idx="0">
                  <c:v>78698200</c:v>
                </c:pt>
                <c:pt idx="1">
                  <c:v>66665100</c:v>
                </c:pt>
                <c:pt idx="2">
                  <c:v>0</c:v>
                </c:pt>
                <c:pt idx="3">
                  <c:v>42282700</c:v>
                </c:pt>
                <c:pt idx="4">
                  <c:v>28756900</c:v>
                </c:pt>
                <c:pt idx="5">
                  <c:v>16577300</c:v>
                </c:pt>
                <c:pt idx="6">
                  <c:v>17312300</c:v>
                </c:pt>
                <c:pt idx="7">
                  <c:v>34241900</c:v>
                </c:pt>
                <c:pt idx="8">
                  <c:v>43123700</c:v>
                </c:pt>
              </c:numCache>
            </c:numRef>
          </c:val>
        </c:ser>
        <c:ser>
          <c:idx val="4"/>
          <c:order val="4"/>
          <c:tx>
            <c:strRef>
              <c:f>งบประมาณ!$B$459</c:f>
              <c:strCache>
                <c:ptCount val="1"/>
                <c:pt idx="0">
                  <c:v>งบสิ่งก่อสร้าง</c:v>
                </c:pt>
              </c:strCache>
            </c:strRef>
          </c:tx>
          <c:marker>
            <c:symbol val="none"/>
          </c:marker>
          <c:cat>
            <c:strRef>
              <c:f>งบประมาณ!$C$454:$K$454</c:f>
              <c:strCache>
                <c:ptCount val="9"/>
                <c:pt idx="0">
                  <c:v>ปี พ.ศ. 2551</c:v>
                </c:pt>
                <c:pt idx="1">
                  <c:v>ปี พ.ศ. 2552</c:v>
                </c:pt>
                <c:pt idx="2">
                  <c:v>ปี พ.ศ. 2553</c:v>
                </c:pt>
                <c:pt idx="3">
                  <c:v>ปี พ.ศ. 2554</c:v>
                </c:pt>
                <c:pt idx="4">
                  <c:v>ปี พ.ศ. 2555</c:v>
                </c:pt>
                <c:pt idx="5">
                  <c:v>ปี พ.ศ. 2556</c:v>
                </c:pt>
                <c:pt idx="6">
                  <c:v>ปี พ.ศ. 2557</c:v>
                </c:pt>
                <c:pt idx="7">
                  <c:v>ปี พ.ศ. 2558</c:v>
                </c:pt>
                <c:pt idx="8">
                  <c:v>ปี พ.ศ. 2559</c:v>
                </c:pt>
              </c:strCache>
            </c:strRef>
          </c:cat>
          <c:val>
            <c:numRef>
              <c:f>งบประมาณ!$C$459:$K$459</c:f>
              <c:numCache>
                <c:formatCode>_-* #,##0_-;\-* #,##0_-;_-* "-"??_-;_-@_-</c:formatCode>
                <c:ptCount val="9"/>
                <c:pt idx="0">
                  <c:v>197264500</c:v>
                </c:pt>
                <c:pt idx="1">
                  <c:v>150289300</c:v>
                </c:pt>
                <c:pt idx="2">
                  <c:v>67546000</c:v>
                </c:pt>
                <c:pt idx="3">
                  <c:v>115476100</c:v>
                </c:pt>
                <c:pt idx="4">
                  <c:v>67056500</c:v>
                </c:pt>
                <c:pt idx="5">
                  <c:v>80074500</c:v>
                </c:pt>
                <c:pt idx="6">
                  <c:v>121641400</c:v>
                </c:pt>
                <c:pt idx="7">
                  <c:v>182069400</c:v>
                </c:pt>
                <c:pt idx="8">
                  <c:v>322286700</c:v>
                </c:pt>
              </c:numCache>
            </c:numRef>
          </c:val>
        </c:ser>
        <c:dLbls/>
        <c:marker val="1"/>
        <c:axId val="77436416"/>
        <c:axId val="77437952"/>
      </c:lineChart>
      <c:catAx>
        <c:axId val="77436416"/>
        <c:scaling>
          <c:orientation val="minMax"/>
        </c:scaling>
        <c:axPos val="b"/>
        <c:majorTickMark val="none"/>
        <c:tickLblPos val="nextTo"/>
        <c:crossAx val="77437952"/>
        <c:crosses val="autoZero"/>
        <c:auto val="1"/>
        <c:lblAlgn val="ctr"/>
        <c:lblOffset val="100"/>
      </c:catAx>
      <c:valAx>
        <c:axId val="774379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h-TH" sz="1400" b="1"/>
                  <a:t>(บาท)</a:t>
                </a:r>
              </a:p>
            </c:rich>
          </c:tx>
          <c:layout/>
        </c:title>
        <c:numFmt formatCode="_-* #,##0_-;\-* #,##0_-;_-* &quot;-&quot;??_-;_-@_-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th-TH"/>
          </a:p>
        </c:txPr>
        <c:crossAx val="774364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 b="1"/>
            </a:pPr>
            <a:endParaRPr lang="th-TH"/>
          </a:p>
        </c:txPr>
      </c:dTable>
    </c:plotArea>
    <c:plotVisOnly val="1"/>
    <c:dispBlanksAs val="gap"/>
  </c:chart>
  <c:spPr>
    <a:noFill/>
    <a:ln>
      <a:noFill/>
    </a:ln>
  </c:spPr>
  <c:txPr>
    <a:bodyPr/>
    <a:lstStyle/>
    <a:p>
      <a:pPr>
        <a:defRPr sz="1400">
          <a:latin typeface="Angsana New" pitchFamily="18" charset="-34"/>
          <a:cs typeface="Angsana New" pitchFamily="18" charset="-34"/>
        </a:defRPr>
      </a:pPr>
      <a:endParaRPr lang="th-TH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plotArea>
      <c:layout>
        <c:manualLayout>
          <c:layoutTarget val="inner"/>
          <c:xMode val="edge"/>
          <c:yMode val="edge"/>
          <c:x val="7.4430348338451149E-2"/>
          <c:y val="8.5652020770131246E-2"/>
          <c:w val="0.8929120032571195"/>
          <c:h val="0.5898037745281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งบประมาณเงินแผ่นดิน</c:v>
                </c:pt>
              </c:strCache>
            </c:strRef>
          </c:tx>
          <c:spPr>
            <a:ln w="2855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pPr>
              <a:solidFill>
                <a:srgbClr val="0070C0"/>
              </a:solidFill>
              <a:ln w="2855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dLbls>
            <c:dLbl>
              <c:idx val="3"/>
              <c:layout>
                <c:manualLayout>
                  <c:x val="-3.5362043106321531E-2"/>
                  <c:y val="6.6978480186306463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4.8516252823760334E-2"/>
                  <c:y val="8.4293037752779507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9697788208717555E-2"/>
                  <c:y val="3.5235124647772592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4.8516252823760334E-2"/>
                  <c:y val="4.9663922619833677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1.9533344451178675E-2"/>
                  <c:y val="5.9293042915090174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1.0435421038628235E-3"/>
                  <c:y val="4.4863028485075784E-2"/>
                </c:manualLayout>
              </c:layout>
              <c:dLblPos val="r"/>
              <c:showVal val="1"/>
            </c:dLbl>
            <c:numFmt formatCode="#,##0.00" sourceLinked="0"/>
            <c:txPr>
              <a:bodyPr/>
              <a:lstStyle/>
              <a:p>
                <a:pPr>
                  <a:defRPr>
                    <a:latin typeface="Angsana New" panose="02020603050405020304" pitchFamily="18" charset="-34"/>
                    <a:cs typeface="Angsana New" panose="02020603050405020304" pitchFamily="18" charset="-34"/>
                  </a:defRPr>
                </a:pPr>
                <a:endParaRPr lang="th-TH"/>
              </a:p>
            </c:txPr>
            <c:dLblPos val="t"/>
            <c:showVal val="1"/>
          </c:dLbls>
          <c:cat>
            <c:strRef>
              <c:f>Sheet1!$A$2:$A$10</c:f>
              <c:strCache>
                <c:ptCount val="9"/>
                <c:pt idx="0">
                  <c:v>ปี 2550</c:v>
                </c:pt>
                <c:pt idx="1">
                  <c:v>ปี 2551</c:v>
                </c:pt>
                <c:pt idx="2">
                  <c:v>ปี 2552</c:v>
                </c:pt>
                <c:pt idx="3">
                  <c:v>ปี 2553</c:v>
                </c:pt>
                <c:pt idx="4">
                  <c:v>ปี 2554</c:v>
                </c:pt>
                <c:pt idx="5">
                  <c:v>ปี 2555</c:v>
                </c:pt>
                <c:pt idx="6">
                  <c:v>ปี 2556</c:v>
                </c:pt>
                <c:pt idx="7">
                  <c:v>ปี 2557</c:v>
                </c:pt>
                <c:pt idx="8">
                  <c:v>ปี 2558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1066.3699999999999</c:v>
                </c:pt>
                <c:pt idx="1">
                  <c:v>1101.56</c:v>
                </c:pt>
                <c:pt idx="2">
                  <c:v>1100.1299999999999</c:v>
                </c:pt>
                <c:pt idx="3">
                  <c:v>921.52</c:v>
                </c:pt>
                <c:pt idx="4">
                  <c:v>1108.32</c:v>
                </c:pt>
                <c:pt idx="5" formatCode="0.00">
                  <c:v>1071.5999999999999</c:v>
                </c:pt>
                <c:pt idx="6" formatCode="_-* #,##0.00_-;\-* #,##0.00_-;_-* &quot;-&quot;??_-;_-@_-">
                  <c:v>1125.4000000000001</c:v>
                </c:pt>
                <c:pt idx="7" formatCode="_-* #,##0.00_-;\-* #,##0.00_-;_-* &quot;-&quot;??_-;_-@_-">
                  <c:v>1222.9000000000001</c:v>
                </c:pt>
                <c:pt idx="8" formatCode="_-* #,##0.00_-;\-* #,##0.00_-;_-* &quot;-&quot;??_-;_-@_-">
                  <c:v>1374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งบประมาณเงินรายได้</c:v>
                </c:pt>
              </c:strCache>
            </c:strRef>
          </c:tx>
          <c:spPr>
            <a:ln w="38100">
              <a:solidFill>
                <a:srgbClr val="92D050"/>
              </a:solidFill>
            </a:ln>
          </c:spPr>
          <c:marker>
            <c:spPr>
              <a:solidFill>
                <a:srgbClr val="009999"/>
              </a:solidFill>
              <a:ln w="38100">
                <a:solidFill>
                  <a:srgbClr val="92D050"/>
                </a:solidFill>
              </a:ln>
            </c:spPr>
          </c:marker>
          <c:dLbls>
            <c:dLbl>
              <c:idx val="0"/>
              <c:layout>
                <c:manualLayout>
                  <c:x val="-1.7636929230085609E-2"/>
                  <c:y val="4.6172153510594657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9394882050142578E-2"/>
                  <c:y val="6.3486711077067728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3804114357663916E-2"/>
                  <c:y val="6.9258230265892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1</a:t>
                    </a:r>
                    <a:r>
                      <a:rPr lang="th-TH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,</a:t>
                    </a:r>
                    <a:r>
                      <a:rPr lang="en-US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061.62</a:t>
                    </a:r>
                    <a:endParaRPr lang="en-US" dirty="0"/>
                  </a:p>
                </c:rich>
              </c:tx>
              <c:dLblPos val="r"/>
            </c:dLbl>
            <c:dLbl>
              <c:idx val="3"/>
              <c:layout>
                <c:manualLayout>
                  <c:x val="-3.5273858460171295E-2"/>
                  <c:y val="-5.771519188824382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1</a:t>
                    </a:r>
                    <a:r>
                      <a:rPr lang="th-TH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,</a:t>
                    </a:r>
                    <a:r>
                      <a:rPr lang="en-US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189.14</a:t>
                    </a:r>
                    <a:endParaRPr lang="en-US" dirty="0"/>
                  </a:p>
                </c:rich>
              </c:tx>
              <c:dLblPos val="r"/>
            </c:dLbl>
            <c:dLbl>
              <c:idx val="4"/>
              <c:layout>
                <c:manualLayout>
                  <c:x val="-4.4092323075214102E-2"/>
                  <c:y val="-5.48294322938314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1</a:t>
                    </a:r>
                    <a:r>
                      <a:rPr lang="th-TH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,</a:t>
                    </a:r>
                    <a:r>
                      <a:rPr lang="en-US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250.11</a:t>
                    </a:r>
                    <a:endParaRPr lang="en-US" dirty="0"/>
                  </a:p>
                </c:rich>
              </c:tx>
              <c:dLblPos val="r"/>
            </c:dLbl>
            <c:dLbl>
              <c:idx val="5"/>
              <c:layout>
                <c:manualLayout>
                  <c:x val="-3.3804114357663992E-2"/>
                  <c:y val="-5.19436726994190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1</a:t>
                    </a:r>
                    <a:r>
                      <a:rPr lang="th-TH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,</a:t>
                    </a:r>
                    <a:r>
                      <a:rPr lang="en-US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377.26</a:t>
                    </a:r>
                    <a:endParaRPr lang="en-US" dirty="0"/>
                  </a:p>
                </c:rich>
              </c:tx>
              <c:dLblPos val="r"/>
            </c:dLbl>
            <c:dLbl>
              <c:idx val="6"/>
              <c:layout>
                <c:manualLayout>
                  <c:x val="-2.9394882050143654E-3"/>
                  <c:y val="-2.308607675529735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1</a:t>
                    </a:r>
                    <a:r>
                      <a:rPr lang="th-TH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,</a:t>
                    </a:r>
                    <a:r>
                      <a:rPr lang="en-US" smtClean="0"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420.38</a:t>
                    </a:r>
                    <a:endParaRPr lang="en-US"/>
                  </a:p>
                </c:rich>
              </c:tx>
              <c:dLblPos val="r"/>
            </c:dLbl>
            <c:dLbl>
              <c:idx val="7"/>
              <c:layout>
                <c:manualLayout>
                  <c:x val="-3.0865329832562141E-2"/>
                  <c:y val="-4.3290043290043302E-2"/>
                </c:manualLayout>
              </c:layout>
              <c:showVal val="1"/>
            </c:dLbl>
            <c:dLbl>
              <c:idx val="8"/>
              <c:layout>
                <c:manualLayout>
                  <c:x val="-2.7925890340934009E-2"/>
                  <c:y val="-7.5036075036075123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Angsana New" panose="02020603050405020304" pitchFamily="18" charset="-34"/>
                    <a:cs typeface="Angsana New" panose="02020603050405020304" pitchFamily="18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ปี 2550</c:v>
                </c:pt>
                <c:pt idx="1">
                  <c:v>ปี 2551</c:v>
                </c:pt>
                <c:pt idx="2">
                  <c:v>ปี 2552</c:v>
                </c:pt>
                <c:pt idx="3">
                  <c:v>ปี 2553</c:v>
                </c:pt>
                <c:pt idx="4">
                  <c:v>ปี 2554</c:v>
                </c:pt>
                <c:pt idx="5">
                  <c:v>ปี 2555</c:v>
                </c:pt>
                <c:pt idx="6">
                  <c:v>ปี 2556</c:v>
                </c:pt>
                <c:pt idx="7">
                  <c:v>ปี 2557</c:v>
                </c:pt>
                <c:pt idx="8">
                  <c:v>ปี 2558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690.19</c:v>
                </c:pt>
                <c:pt idx="1">
                  <c:v>903.07</c:v>
                </c:pt>
                <c:pt idx="2">
                  <c:v>1061.6199999999999</c:v>
                </c:pt>
                <c:pt idx="3">
                  <c:v>1189.1399999999999</c:v>
                </c:pt>
                <c:pt idx="4">
                  <c:v>1250.1099999999999</c:v>
                </c:pt>
                <c:pt idx="5">
                  <c:v>1377.26</c:v>
                </c:pt>
                <c:pt idx="6" formatCode="_-* #,##0.00_-;\-* #,##0.00_-;_-* &quot;-&quot;??_-;_-@_-">
                  <c:v>1420.3799999999999</c:v>
                </c:pt>
                <c:pt idx="7" formatCode="_-* #,##0.00_-;\-* #,##0.00_-;_-* &quot;-&quot;??_-;_-@_-">
                  <c:v>1462.25</c:v>
                </c:pt>
                <c:pt idx="8" formatCode="_-* #,##0.00_-;\-* #,##0.00_-;_-* &quot;-&quot;??_-;_-@_-">
                  <c:v>1615</c:v>
                </c:pt>
              </c:numCache>
            </c:numRef>
          </c:val>
        </c:ser>
        <c:dLbls/>
        <c:marker val="1"/>
        <c:axId val="117419392"/>
        <c:axId val="117433472"/>
      </c:lineChart>
      <c:catAx>
        <c:axId val="1174193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Angsana New" panose="02020603050405020304" pitchFamily="18" charset="-34"/>
                <a:cs typeface="Angsana New" panose="02020603050405020304" pitchFamily="18" charset="-34"/>
              </a:defRPr>
            </a:pPr>
            <a:endParaRPr lang="th-TH"/>
          </a:p>
        </c:txPr>
        <c:crossAx val="117433472"/>
        <c:crosses val="autoZero"/>
        <c:auto val="1"/>
        <c:lblAlgn val="ctr"/>
        <c:lblOffset val="100"/>
      </c:catAx>
      <c:valAx>
        <c:axId val="117433472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>
                <a:latin typeface="Angsana New" panose="02020603050405020304" pitchFamily="18" charset="-34"/>
                <a:cs typeface="Angsana New" panose="02020603050405020304" pitchFamily="18" charset="-34"/>
              </a:defRPr>
            </a:pPr>
            <a:endParaRPr lang="th-TH"/>
          </a:p>
        </c:txPr>
        <c:crossAx val="117419392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.50315938534594418"/>
          <c:y val="0.79484109940803105"/>
          <c:w val="0.48669741317983256"/>
          <c:h val="0.17707431279513391"/>
        </c:manualLayout>
      </c:layout>
      <c:txPr>
        <a:bodyPr/>
        <a:lstStyle/>
        <a:p>
          <a:pPr>
            <a:defRPr>
              <a:latin typeface="Angsana New" panose="02020603050405020304" pitchFamily="18" charset="-34"/>
              <a:cs typeface="Angsana New" panose="02020603050405020304" pitchFamily="18" charset="-34"/>
            </a:defRPr>
          </a:pPr>
          <a:endParaRPr lang="th-TH"/>
        </a:p>
      </c:txPr>
    </c:legend>
    <c:plotVisOnly val="1"/>
    <c:dispBlanksAs val="gap"/>
  </c:chart>
  <c:txPr>
    <a:bodyPr/>
    <a:lstStyle/>
    <a:p>
      <a:pPr>
        <a:defRPr sz="1799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0.12162292302685002"/>
          <c:y val="4.1429042748739139E-2"/>
          <c:w val="0.85074555765673499"/>
          <c:h val="0.52602939691217965"/>
        </c:manualLayout>
      </c:layout>
      <c:barChart>
        <c:barDir val="col"/>
        <c:grouping val="stacked"/>
        <c:ser>
          <c:idx val="0"/>
          <c:order val="0"/>
          <c:tx>
            <c:strRef>
              <c:f>นักศึกษารวม!$C$442</c:f>
              <c:strCache>
                <c:ptCount val="1"/>
                <c:pt idx="0">
                  <c:v>ปริญญาตรี</c:v>
                </c:pt>
              </c:strCache>
            </c:strRef>
          </c:tx>
          <c:cat>
            <c:strRef>
              <c:f>นักศึกษารวม!$B$443:$B$457</c:f>
              <c:strCache>
                <c:ptCount val="15"/>
                <c:pt idx="0">
                  <c:v>จิตรกรรมฯ</c:v>
                </c:pt>
                <c:pt idx="1">
                  <c:v>สถาปัตย  กรรมฯ</c:v>
                </c:pt>
                <c:pt idx="2">
                  <c:v>โบราณคดี</c:v>
                </c:pt>
                <c:pt idx="3">
                  <c:v>มัณฑนฯ</c:v>
                </c:pt>
                <c:pt idx="4">
                  <c:v>อักษรศาสตร์</c:v>
                </c:pt>
                <c:pt idx="5">
                  <c:v>ศึกษา    ศาสตร์</c:v>
                </c:pt>
                <c:pt idx="6">
                  <c:v>วิทยา   ศาสตร์</c:v>
                </c:pt>
                <c:pt idx="7">
                  <c:v>เภสัช  ศาสตร์</c:v>
                </c:pt>
                <c:pt idx="8">
                  <c:v>วิศวกรรม   ศาสตร์ฯ</c:v>
                </c:pt>
                <c:pt idx="9">
                  <c:v>ดุริยางคศาสตร์</c:v>
                </c:pt>
                <c:pt idx="10">
                  <c:v>วิทยาการจัดการ</c:v>
                </c:pt>
                <c:pt idx="11">
                  <c:v>สัตวศาสตร์และเทคโนโลยีฯ</c:v>
                </c:pt>
                <c:pt idx="12">
                  <c:v>เทคโนโลยีสารสนเทศฯ</c:v>
                </c:pt>
                <c:pt idx="13">
                  <c:v>วิทยาลัยนานาชาติ</c:v>
                </c:pt>
                <c:pt idx="14">
                  <c:v>บัณฑิตวิทยาลัย</c:v>
                </c:pt>
              </c:strCache>
            </c:strRef>
          </c:cat>
          <c:val>
            <c:numRef>
              <c:f>นักศึกษารวม!$C$443:$C$457</c:f>
              <c:numCache>
                <c:formatCode>#,##0_ ;\-#,##0\ </c:formatCode>
                <c:ptCount val="15"/>
                <c:pt idx="0">
                  <c:v>532</c:v>
                </c:pt>
                <c:pt idx="1">
                  <c:v>445</c:v>
                </c:pt>
                <c:pt idx="2">
                  <c:v>944</c:v>
                </c:pt>
                <c:pt idx="3">
                  <c:v>1189</c:v>
                </c:pt>
                <c:pt idx="4">
                  <c:v>2721</c:v>
                </c:pt>
                <c:pt idx="5">
                  <c:v>1475</c:v>
                </c:pt>
                <c:pt idx="6">
                  <c:v>1979</c:v>
                </c:pt>
                <c:pt idx="7">
                  <c:v>1084</c:v>
                </c:pt>
                <c:pt idx="8">
                  <c:v>4677</c:v>
                </c:pt>
                <c:pt idx="9">
                  <c:v>530</c:v>
                </c:pt>
                <c:pt idx="10">
                  <c:v>2951</c:v>
                </c:pt>
                <c:pt idx="11">
                  <c:v>926</c:v>
                </c:pt>
                <c:pt idx="12">
                  <c:v>2015</c:v>
                </c:pt>
                <c:pt idx="13">
                  <c:v>475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นักศึกษารวม!$D$442</c:f>
              <c:strCache>
                <c:ptCount val="1"/>
                <c:pt idx="0">
                  <c:v>ปริญญาโท</c:v>
                </c:pt>
              </c:strCache>
            </c:strRef>
          </c:tx>
          <c:cat>
            <c:strRef>
              <c:f>นักศึกษารวม!$B$443:$B$457</c:f>
              <c:strCache>
                <c:ptCount val="15"/>
                <c:pt idx="0">
                  <c:v>จิตรกรรมฯ</c:v>
                </c:pt>
                <c:pt idx="1">
                  <c:v>สถาปัตย  กรรมฯ</c:v>
                </c:pt>
                <c:pt idx="2">
                  <c:v>โบราณคดี</c:v>
                </c:pt>
                <c:pt idx="3">
                  <c:v>มัณฑนฯ</c:v>
                </c:pt>
                <c:pt idx="4">
                  <c:v>อักษรศาสตร์</c:v>
                </c:pt>
                <c:pt idx="5">
                  <c:v>ศึกษา    ศาสตร์</c:v>
                </c:pt>
                <c:pt idx="6">
                  <c:v>วิทยา   ศาสตร์</c:v>
                </c:pt>
                <c:pt idx="7">
                  <c:v>เภสัช  ศาสตร์</c:v>
                </c:pt>
                <c:pt idx="8">
                  <c:v>วิศวกรรม   ศาสตร์ฯ</c:v>
                </c:pt>
                <c:pt idx="9">
                  <c:v>ดุริยางคศาสตร์</c:v>
                </c:pt>
                <c:pt idx="10">
                  <c:v>วิทยาการจัดการ</c:v>
                </c:pt>
                <c:pt idx="11">
                  <c:v>สัตวศาสตร์และเทคโนโลยีฯ</c:v>
                </c:pt>
                <c:pt idx="12">
                  <c:v>เทคโนโลยีสารสนเทศฯ</c:v>
                </c:pt>
                <c:pt idx="13">
                  <c:v>วิทยาลัยนานาชาติ</c:v>
                </c:pt>
                <c:pt idx="14">
                  <c:v>บัณฑิตวิทยาลัย</c:v>
                </c:pt>
              </c:strCache>
            </c:strRef>
          </c:cat>
          <c:val>
            <c:numRef>
              <c:f>นักศึกษารวม!$D$443:$D$457</c:f>
              <c:numCache>
                <c:formatCode>#,##0_ ;\-#,##0\ </c:formatCode>
                <c:ptCount val="15"/>
                <c:pt idx="0">
                  <c:v>227</c:v>
                </c:pt>
                <c:pt idx="1">
                  <c:v>319</c:v>
                </c:pt>
                <c:pt idx="2">
                  <c:v>212</c:v>
                </c:pt>
                <c:pt idx="3">
                  <c:v>158</c:v>
                </c:pt>
                <c:pt idx="4">
                  <c:v>82</c:v>
                </c:pt>
                <c:pt idx="5">
                  <c:v>795</c:v>
                </c:pt>
                <c:pt idx="6">
                  <c:v>273</c:v>
                </c:pt>
                <c:pt idx="7">
                  <c:v>77</c:v>
                </c:pt>
                <c:pt idx="8">
                  <c:v>203</c:v>
                </c:pt>
                <c:pt idx="9">
                  <c:v>85</c:v>
                </c:pt>
                <c:pt idx="10">
                  <c:v>379</c:v>
                </c:pt>
                <c:pt idx="11">
                  <c:v>5</c:v>
                </c:pt>
                <c:pt idx="12">
                  <c:v>0</c:v>
                </c:pt>
                <c:pt idx="13">
                  <c:v>27</c:v>
                </c:pt>
                <c:pt idx="14">
                  <c:v>49</c:v>
                </c:pt>
              </c:numCache>
            </c:numRef>
          </c:val>
        </c:ser>
        <c:ser>
          <c:idx val="2"/>
          <c:order val="2"/>
          <c:tx>
            <c:strRef>
              <c:f>นักศึกษารวม!$E$442</c:f>
              <c:strCache>
                <c:ptCount val="1"/>
                <c:pt idx="0">
                  <c:v>ปริญญาเอก</c:v>
                </c:pt>
              </c:strCache>
            </c:strRef>
          </c:tx>
          <c:cat>
            <c:strRef>
              <c:f>นักศึกษารวม!$B$443:$B$457</c:f>
              <c:strCache>
                <c:ptCount val="15"/>
                <c:pt idx="0">
                  <c:v>จิตรกรรมฯ</c:v>
                </c:pt>
                <c:pt idx="1">
                  <c:v>สถาปัตย  กรรมฯ</c:v>
                </c:pt>
                <c:pt idx="2">
                  <c:v>โบราณคดี</c:v>
                </c:pt>
                <c:pt idx="3">
                  <c:v>มัณฑนฯ</c:v>
                </c:pt>
                <c:pt idx="4">
                  <c:v>อักษรศาสตร์</c:v>
                </c:pt>
                <c:pt idx="5">
                  <c:v>ศึกษา    ศาสตร์</c:v>
                </c:pt>
                <c:pt idx="6">
                  <c:v>วิทยา   ศาสตร์</c:v>
                </c:pt>
                <c:pt idx="7">
                  <c:v>เภสัช  ศาสตร์</c:v>
                </c:pt>
                <c:pt idx="8">
                  <c:v>วิศวกรรม   ศาสตร์ฯ</c:v>
                </c:pt>
                <c:pt idx="9">
                  <c:v>ดุริยางคศาสตร์</c:v>
                </c:pt>
                <c:pt idx="10">
                  <c:v>วิทยาการจัดการ</c:v>
                </c:pt>
                <c:pt idx="11">
                  <c:v>สัตวศาสตร์และเทคโนโลยีฯ</c:v>
                </c:pt>
                <c:pt idx="12">
                  <c:v>เทคโนโลยีสารสนเทศฯ</c:v>
                </c:pt>
                <c:pt idx="13">
                  <c:v>วิทยาลัยนานาชาติ</c:v>
                </c:pt>
                <c:pt idx="14">
                  <c:v>บัณฑิตวิทยาลัย</c:v>
                </c:pt>
              </c:strCache>
            </c:strRef>
          </c:cat>
          <c:val>
            <c:numRef>
              <c:f>นักศึกษารวม!$E$443:$E$457</c:f>
              <c:numCache>
                <c:formatCode>#,##0_ ;\-#,##0\ </c:formatCode>
                <c:ptCount val="15"/>
                <c:pt idx="0">
                  <c:v>31</c:v>
                </c:pt>
                <c:pt idx="1">
                  <c:v>72</c:v>
                </c:pt>
                <c:pt idx="2">
                  <c:v>47</c:v>
                </c:pt>
                <c:pt idx="3">
                  <c:v>22</c:v>
                </c:pt>
                <c:pt idx="4">
                  <c:v>9</c:v>
                </c:pt>
                <c:pt idx="5">
                  <c:v>401</c:v>
                </c:pt>
                <c:pt idx="6">
                  <c:v>69</c:v>
                </c:pt>
                <c:pt idx="7">
                  <c:v>38</c:v>
                </c:pt>
                <c:pt idx="8">
                  <c:v>27</c:v>
                </c:pt>
                <c:pt idx="9">
                  <c:v>0</c:v>
                </c:pt>
                <c:pt idx="10">
                  <c:v>163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</c:numCache>
            </c:numRef>
          </c:val>
        </c:ser>
        <c:dLbls/>
        <c:gapWidth val="95"/>
        <c:overlap val="100"/>
        <c:axId val="67457024"/>
        <c:axId val="67458560"/>
      </c:barChart>
      <c:catAx>
        <c:axId val="67457024"/>
        <c:scaling>
          <c:orientation val="minMax"/>
        </c:scaling>
        <c:axPos val="b"/>
        <c:numFmt formatCode="General" sourceLinked="1"/>
        <c:majorTickMark val="none"/>
        <c:tickLblPos val="nextTo"/>
        <c:crossAx val="67458560"/>
        <c:crosses val="autoZero"/>
        <c:auto val="1"/>
        <c:lblAlgn val="ctr"/>
        <c:lblOffset val="100"/>
      </c:catAx>
      <c:valAx>
        <c:axId val="674585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th-TH" sz="1400" b="0"/>
                  <a:t>จำนวน (คน)</a:t>
                </a:r>
              </a:p>
            </c:rich>
          </c:tx>
          <c:layout>
            <c:manualLayout>
              <c:xMode val="edge"/>
              <c:yMode val="edge"/>
              <c:x val="2.7707562195751191E-2"/>
              <c:y val="0.19830997820187732"/>
            </c:manualLayout>
          </c:layout>
        </c:title>
        <c:numFmt formatCode="#,##0_ ;\-#,##0\ " sourceLinked="1"/>
        <c:majorTickMark val="none"/>
        <c:tickLblPos val="nextTo"/>
        <c:txPr>
          <a:bodyPr/>
          <a:lstStyle/>
          <a:p>
            <a:pPr>
              <a:defRPr b="0"/>
            </a:pPr>
            <a:endParaRPr lang="th-TH"/>
          </a:p>
        </c:txPr>
        <c:crossAx val="674570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50"/>
            </a:pPr>
            <a:endParaRPr lang="th-TH"/>
          </a:p>
        </c:txPr>
      </c:dTable>
    </c:plotArea>
    <c:plotVisOnly val="1"/>
    <c:dispBlanksAs val="gap"/>
  </c:chart>
  <c:txPr>
    <a:bodyPr/>
    <a:lstStyle/>
    <a:p>
      <a:pPr>
        <a:defRPr sz="1200" b="1">
          <a:latin typeface="Angsana New" pitchFamily="18" charset="-34"/>
          <a:cs typeface="Angsana New" pitchFamily="18" charset="-34"/>
        </a:defRPr>
      </a:pPr>
      <a:endParaRPr lang="th-TH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1417795275590551"/>
                  <c:y val="-0.12948208508820136"/>
                </c:manualLayout>
              </c:layout>
              <c:tx>
                <c:rich>
                  <a:bodyPr/>
                  <a:lstStyle/>
                  <a:p>
                    <a:r>
                      <a:rPr lang="th-TH" dirty="0"/>
                      <a:t>(1) ฝ่ายวิชาการ,  </a:t>
                    </a:r>
                    <a:r>
                      <a:rPr lang="th-TH" dirty="0" smtClean="0"/>
                      <a:t>1,171 คน</a:t>
                    </a:r>
                  </a:p>
                  <a:p>
                    <a:r>
                      <a:rPr lang="en-US" dirty="0" smtClean="0"/>
                      <a:t>(</a:t>
                    </a:r>
                    <a:r>
                      <a:rPr lang="th-TH" dirty="0" smtClean="0"/>
                      <a:t>53.67</a:t>
                    </a:r>
                    <a:r>
                      <a:rPr lang="en-US" dirty="0" smtClean="0"/>
                      <a:t>%)</a:t>
                    </a:r>
                    <a:r>
                      <a:rPr lang="th-TH" dirty="0" smtClean="0"/>
                      <a:t> </a:t>
                    </a:r>
                    <a:endParaRPr lang="th-TH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th-TH" dirty="0"/>
                      <a:t>(2) ฝ่ายสนับสนุน,  </a:t>
                    </a:r>
                    <a:r>
                      <a:rPr lang="th-TH" dirty="0" smtClean="0"/>
                      <a:t>1,011</a:t>
                    </a:r>
                    <a:r>
                      <a:rPr lang="en-US" dirty="0" smtClean="0"/>
                      <a:t> </a:t>
                    </a:r>
                    <a:r>
                      <a:rPr lang="th-TH" dirty="0" smtClean="0"/>
                      <a:t>คน </a:t>
                    </a:r>
                    <a:endParaRPr lang="en-US" dirty="0" smtClean="0"/>
                  </a:p>
                  <a:p>
                    <a:r>
                      <a:rPr lang="th-TH" dirty="0" smtClean="0"/>
                      <a:t>(46.33</a:t>
                    </a:r>
                    <a:r>
                      <a:rPr lang="en-US" dirty="0" smtClean="0"/>
                      <a:t>%)</a:t>
                    </a:r>
                    <a:endParaRPr lang="th-TH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b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defRPr>
                </a:pPr>
                <a:endParaRPr lang="th-TH"/>
              </a:p>
            </c:txPr>
            <c:showVal val="1"/>
            <c:showCatName val="1"/>
            <c:showLeaderLines val="1"/>
          </c:dLbls>
          <c:cat>
            <c:strRef>
              <c:f>Sheet1!$B$163:$B$164</c:f>
              <c:strCache>
                <c:ptCount val="2"/>
                <c:pt idx="0">
                  <c:v>(1) ฝ่ายวิชาการ</c:v>
                </c:pt>
                <c:pt idx="1">
                  <c:v>(2) ฝ่ายสนับสนุน</c:v>
                </c:pt>
              </c:strCache>
            </c:strRef>
          </c:cat>
          <c:val>
            <c:numRef>
              <c:f>Sheet1!$C$163:$C$164</c:f>
              <c:numCache>
                <c:formatCode>_-* #,##0_-;\-* #,##0_-;_-* "-"??_-;_-@_-</c:formatCode>
                <c:ptCount val="2"/>
                <c:pt idx="0">
                  <c:v>1171</c:v>
                </c:pt>
                <c:pt idx="1">
                  <c:v>1011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  <c:dispBlanksAs val="zero"/>
  </c:chart>
  <c:spPr>
    <a:noFill/>
    <a:ln>
      <a:noFill/>
    </a:ln>
  </c:spPr>
  <c:txPr>
    <a:bodyPr/>
    <a:lstStyle/>
    <a:p>
      <a:pPr>
        <a:defRPr sz="1600">
          <a:latin typeface="Angsana New" pitchFamily="18" charset="-34"/>
          <a:cs typeface="Angsana New" pitchFamily="18" charset="-34"/>
        </a:defRPr>
      </a:pPr>
      <a:endParaRPr lang="th-TH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อาจารย์ประจำ!$C$86</c:f>
              <c:strCache>
                <c:ptCount val="1"/>
                <c:pt idx="0">
                  <c:v>ฝ่ายสนับสนุน</c:v>
                </c:pt>
              </c:strCache>
            </c:strRef>
          </c:tx>
          <c:cat>
            <c:strRef>
              <c:f>อาจารย์ประจำ!$B$87:$B$92</c:f>
              <c:strCache>
                <c:ptCount val="6"/>
                <c:pt idx="0">
                  <c:v>(1) ข้าราชการ </c:v>
                </c:pt>
                <c:pt idx="1">
                  <c:v>(2) พนักงานในสถาบันอุดมศึกษา</c:v>
                </c:pt>
                <c:pt idx="2">
                  <c:v>(3) พนักงานราชการ</c:v>
                </c:pt>
                <c:pt idx="3">
                  <c:v>(4) ลูกจ้างประจำ</c:v>
                </c:pt>
                <c:pt idx="4">
                  <c:v>(5) ลูกจ้างชั่วคราว</c:v>
                </c:pt>
                <c:pt idx="5">
                  <c:v>รวมทุกประเภท</c:v>
                </c:pt>
              </c:strCache>
            </c:strRef>
          </c:cat>
          <c:val>
            <c:numRef>
              <c:f>อาจารย์ประจำ!$C$87:$C$92</c:f>
              <c:numCache>
                <c:formatCode>_-* #,##0_-;\-* #,##0_-;_-* "-"??_-;_-@_-</c:formatCode>
                <c:ptCount val="6"/>
                <c:pt idx="0">
                  <c:v>344</c:v>
                </c:pt>
                <c:pt idx="1">
                  <c:v>749</c:v>
                </c:pt>
                <c:pt idx="2">
                  <c:v>35</c:v>
                </c:pt>
                <c:pt idx="3">
                  <c:v>213</c:v>
                </c:pt>
                <c:pt idx="4">
                  <c:v>491</c:v>
                </c:pt>
                <c:pt idx="5">
                  <c:v>1832</c:v>
                </c:pt>
              </c:numCache>
            </c:numRef>
          </c:val>
        </c:ser>
        <c:ser>
          <c:idx val="1"/>
          <c:order val="1"/>
          <c:tx>
            <c:strRef>
              <c:f>อาจารย์ประจำ!$D$86</c:f>
              <c:strCache>
                <c:ptCount val="1"/>
                <c:pt idx="0">
                  <c:v>ฝ่ายวิชาการ</c:v>
                </c:pt>
              </c:strCache>
            </c:strRef>
          </c:tx>
          <c:cat>
            <c:strRef>
              <c:f>อาจารย์ประจำ!$B$87:$B$92</c:f>
              <c:strCache>
                <c:ptCount val="6"/>
                <c:pt idx="0">
                  <c:v>(1) ข้าราชการ </c:v>
                </c:pt>
                <c:pt idx="1">
                  <c:v>(2) พนักงานในสถาบันอุดมศึกษา</c:v>
                </c:pt>
                <c:pt idx="2">
                  <c:v>(3) พนักงานราชการ</c:v>
                </c:pt>
                <c:pt idx="3">
                  <c:v>(4) ลูกจ้างประจำ</c:v>
                </c:pt>
                <c:pt idx="4">
                  <c:v>(5) ลูกจ้างชั่วคราว</c:v>
                </c:pt>
                <c:pt idx="5">
                  <c:v>รวมทุกประเภท</c:v>
                </c:pt>
              </c:strCache>
            </c:strRef>
          </c:cat>
          <c:val>
            <c:numRef>
              <c:f>อาจารย์ประจำ!$D$87:$D$92</c:f>
              <c:numCache>
                <c:formatCode>_-* #,##0_-;\-* #,##0_-;_-* "-"??_-;_-@_-</c:formatCode>
                <c:ptCount val="6"/>
                <c:pt idx="0">
                  <c:v>405</c:v>
                </c:pt>
                <c:pt idx="1">
                  <c:v>657</c:v>
                </c:pt>
                <c:pt idx="2">
                  <c:v>1</c:v>
                </c:pt>
                <c:pt idx="3">
                  <c:v>0</c:v>
                </c:pt>
                <c:pt idx="4">
                  <c:v>99</c:v>
                </c:pt>
                <c:pt idx="5">
                  <c:v>1162</c:v>
                </c:pt>
              </c:numCache>
            </c:numRef>
          </c:val>
        </c:ser>
        <c:dLbls/>
        <c:gapWidth val="95"/>
        <c:overlap val="100"/>
        <c:axId val="69606016"/>
        <c:axId val="69611904"/>
      </c:barChart>
      <c:catAx>
        <c:axId val="69606016"/>
        <c:scaling>
          <c:orientation val="minMax"/>
        </c:scaling>
        <c:axPos val="b"/>
        <c:majorTickMark val="none"/>
        <c:tickLblPos val="nextTo"/>
        <c:crossAx val="69611904"/>
        <c:crosses val="autoZero"/>
        <c:auto val="1"/>
        <c:lblAlgn val="ctr"/>
        <c:lblOffset val="100"/>
      </c:catAx>
      <c:valAx>
        <c:axId val="696119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b="1">
                    <a:solidFill>
                      <a:schemeClr val="accent5">
                        <a:lumMod val="50000"/>
                      </a:schemeClr>
                    </a:solidFill>
                    <a:latin typeface="Angsana New" pitchFamily="18" charset="-34"/>
                    <a:cs typeface="Angsana New" pitchFamily="18" charset="-34"/>
                  </a:defRPr>
                </a:pPr>
                <a:r>
                  <a:rPr lang="th-TH" b="1">
                    <a:solidFill>
                      <a:schemeClr val="accent5">
                        <a:lumMod val="50000"/>
                      </a:schemeClr>
                    </a:solidFill>
                    <a:latin typeface="Angsana New" pitchFamily="18" charset="-34"/>
                    <a:cs typeface="Angsana New" pitchFamily="18" charset="-34"/>
                  </a:rPr>
                  <a:t>จำนวน (คน)</a:t>
                </a:r>
              </a:p>
            </c:rich>
          </c:tx>
          <c:layout>
            <c:manualLayout>
              <c:xMode val="edge"/>
              <c:yMode val="edge"/>
              <c:x val="9.2592592592593212E-3"/>
              <c:y val="0.30153803731935191"/>
            </c:manualLayout>
          </c:layout>
        </c:title>
        <c:numFmt formatCode="_-* #,##0_-;\-* #,##0_-;_-* &quot;-&quot;??_-;_-@_-" sourceLinked="1"/>
        <c:majorTickMark val="none"/>
        <c:tickLblPos val="nextTo"/>
        <c:txPr>
          <a:bodyPr/>
          <a:lstStyle/>
          <a:p>
            <a:pPr>
              <a:defRPr b="1">
                <a:latin typeface="Angsana New" pitchFamily="18" charset="-34"/>
                <a:cs typeface="Angsana New" pitchFamily="18" charset="-34"/>
              </a:defRPr>
            </a:pPr>
            <a:endParaRPr lang="th-TH"/>
          </a:p>
        </c:txPr>
        <c:crossAx val="696060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 b="1">
                <a:latin typeface="Angsana New" pitchFamily="18" charset="-34"/>
                <a:cs typeface="Angsana New" pitchFamily="18" charset="-34"/>
              </a:defRPr>
            </a:pPr>
            <a:endParaRPr lang="th-TH"/>
          </a:p>
        </c:txPr>
      </c:dTable>
    </c:plotArea>
    <c:plotVisOnly val="1"/>
    <c:dispBlanksAs val="gap"/>
  </c:chart>
  <c:txPr>
    <a:bodyPr/>
    <a:lstStyle/>
    <a:p>
      <a:pPr>
        <a:defRPr sz="1800"/>
      </a:pPr>
      <a:endParaRPr lang="th-TH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plotArea>
      <c:layout>
        <c:manualLayout>
          <c:layoutTarget val="inner"/>
          <c:xMode val="edge"/>
          <c:yMode val="edge"/>
          <c:x val="0.17928800877502327"/>
          <c:y val="0.17153969816273026"/>
          <c:w val="0.35014271653543305"/>
          <c:h val="0.63025688976377969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2.1432086614173358E-2"/>
                  <c:y val="2.6133858267716612E-2"/>
                </c:manualLayout>
              </c:layout>
              <c:tx>
                <c:rich>
                  <a:bodyPr/>
                  <a:lstStyle/>
                  <a:p>
                    <a:r>
                      <a:rPr lang="th-TH" sz="1600" b="1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</a:t>
                    </a:r>
                    <a:r>
                      <a:rPr lang="th-TH" b="1"/>
                      <a:t>1) ข้าราชการ ,  713 </a:t>
                    </a:r>
                    <a:r>
                      <a:rPr lang="en-US" b="1"/>
                      <a:t> </a:t>
                    </a:r>
                    <a:r>
                      <a:rPr lang="th-TH" b="1"/>
                      <a:t>คน</a:t>
                    </a:r>
                  </a:p>
                  <a:p>
                    <a:r>
                      <a:rPr lang="th-TH" b="1"/>
                      <a:t>(23.97</a:t>
                    </a:r>
                    <a:r>
                      <a:rPr lang="en-US" b="1"/>
                      <a:t>%)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0.15504775444736194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th-TH" sz="1600" b="1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</a:t>
                    </a:r>
                    <a:r>
                      <a:rPr lang="th-TH" b="1"/>
                      <a:t>2) พนักงานในสถาบันอุดมศึกษา,  1,433 </a:t>
                    </a:r>
                    <a:r>
                      <a:rPr lang="en-US" b="1"/>
                      <a:t> </a:t>
                    </a:r>
                    <a:r>
                      <a:rPr lang="th-TH" b="1"/>
                      <a:t>คน</a:t>
                    </a:r>
                  </a:p>
                  <a:p>
                    <a:r>
                      <a:rPr lang="th-TH" b="1"/>
                      <a:t>(48.17</a:t>
                    </a:r>
                    <a:r>
                      <a:rPr lang="en-US" b="1"/>
                      <a:t>%)</a:t>
                    </a:r>
                    <a:endParaRPr lang="th-TH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2.1170166229221406E-2"/>
                  <c:y val="0.25691765091863517"/>
                </c:manualLayout>
              </c:layout>
              <c:tx>
                <c:rich>
                  <a:bodyPr/>
                  <a:lstStyle/>
                  <a:p>
                    <a:r>
                      <a:rPr lang="th-TH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</a:t>
                    </a:r>
                    <a:r>
                      <a:rPr lang="th-TH" b="1" dirty="0"/>
                      <a:t>3) พนักงานราชการ,  </a:t>
                    </a:r>
                    <a:endParaRPr lang="en-US" b="1" dirty="0"/>
                  </a:p>
                  <a:p>
                    <a:r>
                      <a:rPr lang="th-TH" b="1" dirty="0"/>
                      <a:t>36</a:t>
                    </a:r>
                    <a:r>
                      <a:rPr lang="en-US" b="1" dirty="0"/>
                      <a:t> </a:t>
                    </a:r>
                    <a:r>
                      <a:rPr lang="th-TH" b="1" dirty="0"/>
                      <a:t>คน</a:t>
                    </a:r>
                  </a:p>
                  <a:p>
                    <a:r>
                      <a:rPr lang="th-TH" b="1" dirty="0"/>
                      <a:t>(1.21</a:t>
                    </a:r>
                    <a:r>
                      <a:rPr lang="en-US" b="1" dirty="0"/>
                      <a:t>%)</a:t>
                    </a:r>
                    <a:r>
                      <a:rPr lang="th-TH" b="1" dirty="0"/>
                      <a:t> </a:t>
                    </a:r>
                    <a:endParaRPr lang="th-TH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"/>
                  <c:y val="5.7887139107612121E-3"/>
                </c:manualLayout>
              </c:layout>
              <c:tx>
                <c:rich>
                  <a:bodyPr/>
                  <a:lstStyle/>
                  <a:p>
                    <a:r>
                      <a:rPr lang="th-TH" sz="1600" b="1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</a:t>
                    </a:r>
                    <a:r>
                      <a:rPr lang="th-TH" b="1"/>
                      <a:t>4) ลูกจ้างประจำ,  203</a:t>
                    </a:r>
                    <a:r>
                      <a:rPr lang="en-US" b="1"/>
                      <a:t> </a:t>
                    </a:r>
                    <a:r>
                      <a:rPr lang="th-TH" b="1"/>
                      <a:t>คน</a:t>
                    </a:r>
                  </a:p>
                  <a:p>
                    <a:r>
                      <a:rPr lang="th-TH" b="1"/>
                      <a:t>(6.82</a:t>
                    </a:r>
                    <a:r>
                      <a:rPr lang="en-US" b="1"/>
                      <a:t>%)</a:t>
                    </a:r>
                    <a:r>
                      <a:rPr lang="th-TH" b="1"/>
                      <a:t> </a:t>
                    </a:r>
                    <a:endParaRPr lang="th-TH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7.8604549431321086E-2"/>
                  <c:y val="3.9803149606299389E-3"/>
                </c:manualLayout>
              </c:layout>
              <c:tx>
                <c:rich>
                  <a:bodyPr/>
                  <a:lstStyle/>
                  <a:p>
                    <a:r>
                      <a:rPr lang="th-TH" sz="1600" b="1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</a:t>
                    </a:r>
                    <a:r>
                      <a:rPr lang="th-TH" b="1"/>
                      <a:t>5) ลูกจ้างชั่วคราว,  </a:t>
                    </a:r>
                    <a:endParaRPr lang="en-US" b="1"/>
                  </a:p>
                  <a:p>
                    <a:r>
                      <a:rPr lang="th-TH" b="1"/>
                      <a:t>590</a:t>
                    </a:r>
                    <a:r>
                      <a:rPr lang="en-US" b="1"/>
                      <a:t> </a:t>
                    </a:r>
                    <a:r>
                      <a:rPr lang="th-TH" b="1"/>
                      <a:t>คน</a:t>
                    </a:r>
                  </a:p>
                  <a:p>
                    <a:r>
                      <a:rPr lang="th-TH" b="1"/>
                      <a:t>(19.83</a:t>
                    </a:r>
                    <a:r>
                      <a:rPr lang="en-US" b="1"/>
                      <a:t>%)</a:t>
                    </a:r>
                    <a:r>
                      <a:rPr lang="th-TH" b="1"/>
                      <a:t> </a:t>
                    </a:r>
                    <a:endParaRPr lang="th-TH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 b="1">
                    <a:solidFill>
                      <a:schemeClr val="accent5">
                        <a:lumMod val="50000"/>
                      </a:schemeClr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th-TH"/>
              </a:p>
            </c:txPr>
            <c:showVal val="1"/>
            <c:showCatName val="1"/>
            <c:showLeaderLines val="1"/>
          </c:dLbls>
          <c:cat>
            <c:strRef>
              <c:f>อาจารย์ประจำ!$B$76:$B$80</c:f>
              <c:strCache>
                <c:ptCount val="5"/>
                <c:pt idx="0">
                  <c:v>(1) ข้าราชการ </c:v>
                </c:pt>
                <c:pt idx="1">
                  <c:v>(2) พนักงานในสถาบันอุดมศึกษา</c:v>
                </c:pt>
                <c:pt idx="2">
                  <c:v>(3) พนักงานราชการ</c:v>
                </c:pt>
                <c:pt idx="3">
                  <c:v>(4) ลูกจ้างประจำ</c:v>
                </c:pt>
                <c:pt idx="4">
                  <c:v>(5) ลูกจ้างชั่วคราว</c:v>
                </c:pt>
              </c:strCache>
            </c:strRef>
          </c:cat>
          <c:val>
            <c:numRef>
              <c:f>อาจารย์ประจำ!$C$76:$C$80</c:f>
              <c:numCache>
                <c:formatCode>_-* #,##0_-;\-* #,##0_-;_-* "-"??_-;_-@_-</c:formatCode>
                <c:ptCount val="5"/>
                <c:pt idx="0">
                  <c:v>713</c:v>
                </c:pt>
                <c:pt idx="1">
                  <c:v>1433</c:v>
                </c:pt>
                <c:pt idx="2">
                  <c:v>36</c:v>
                </c:pt>
                <c:pt idx="3">
                  <c:v>203</c:v>
                </c:pt>
                <c:pt idx="4">
                  <c:v>590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th-TH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0.25825692151384338"/>
          <c:y val="0.31549391553328582"/>
          <c:w val="0.41585428837524541"/>
          <c:h val="0.5859764972560245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3.2797296125077292E-2"/>
                  <c:y val="0.17416129732772609"/>
                </c:manualLayout>
              </c:layout>
              <c:tx>
                <c:rich>
                  <a:bodyPr/>
                  <a:lstStyle/>
                  <a:p>
                    <a:r>
                      <a:rPr lang="th-TH" sz="1600" b="1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</a:t>
                    </a:r>
                    <a:r>
                      <a:rPr lang="th-TH" b="1"/>
                      <a:t>1) ฝ่ายวิชาการ,  1,270  คน</a:t>
                    </a:r>
                    <a:endParaRPr lang="en-US" b="1"/>
                  </a:p>
                  <a:p>
                    <a:r>
                      <a:rPr lang="en-US" b="1"/>
                      <a:t>(42.69%)</a:t>
                    </a:r>
                    <a:endParaRPr lang="th-TH" b="1"/>
                  </a:p>
                  <a:p>
                    <a:endParaRPr lang="th-TH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2.1284181424468412E-3"/>
                  <c:y val="-0.23319620045624398"/>
                </c:manualLayout>
              </c:layout>
              <c:tx>
                <c:rich>
                  <a:bodyPr/>
                  <a:lstStyle/>
                  <a:p>
                    <a:r>
                      <a:rPr lang="th-TH" sz="1600" b="1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</a:t>
                    </a:r>
                    <a:r>
                      <a:rPr lang="th-TH" b="1"/>
                      <a:t>2) ฝ่ายสนับสนุน,  1,705 คน</a:t>
                    </a:r>
                  </a:p>
                  <a:p>
                    <a:r>
                      <a:rPr lang="th-TH" b="1"/>
                      <a:t>(57.31</a:t>
                    </a:r>
                    <a:r>
                      <a:rPr lang="en-US" b="1"/>
                      <a:t>%)</a:t>
                    </a:r>
                    <a:endParaRPr lang="th-TH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 b="1">
                    <a:solidFill>
                      <a:schemeClr val="accent5">
                        <a:lumMod val="50000"/>
                      </a:schemeClr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th-TH"/>
              </a:p>
            </c:txPr>
            <c:showVal val="1"/>
            <c:showCatName val="1"/>
            <c:showLeaderLines val="1"/>
          </c:dLbls>
          <c:cat>
            <c:strRef>
              <c:f>อาจารย์ประจำ!$B$112:$B$113</c:f>
              <c:strCache>
                <c:ptCount val="2"/>
                <c:pt idx="0">
                  <c:v>(1) ฝ่ายวิชาการ</c:v>
                </c:pt>
                <c:pt idx="1">
                  <c:v>(2) ฝ่ายสนับสนุน</c:v>
                </c:pt>
              </c:strCache>
            </c:strRef>
          </c:cat>
          <c:val>
            <c:numRef>
              <c:f>อาจารย์ประจำ!$C$112:$C$113</c:f>
              <c:numCache>
                <c:formatCode>_-* #,##0_-;\-* #,##0_-;_-* "-"??_-;_-@_-</c:formatCode>
                <c:ptCount val="2"/>
                <c:pt idx="0">
                  <c:v>1270</c:v>
                </c:pt>
                <c:pt idx="1">
                  <c:v>1705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th-TH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plotArea>
      <c:layout>
        <c:manualLayout>
          <c:layoutTarget val="inner"/>
          <c:xMode val="edge"/>
          <c:yMode val="edge"/>
          <c:x val="0.21708927688386828"/>
          <c:y val="0.11281434160352598"/>
          <c:w val="0.59239149454144324"/>
          <c:h val="0.77122666270489992"/>
        </c:manualLayout>
      </c:layout>
      <c:pieChart>
        <c:varyColors val="1"/>
        <c:ser>
          <c:idx val="0"/>
          <c:order val="0"/>
          <c:explosion val="25"/>
          <c:dPt>
            <c:idx val="0"/>
            <c:explosion val="19"/>
          </c:dPt>
          <c:dPt>
            <c:idx val="1"/>
            <c:explosion val="11"/>
          </c:dPt>
          <c:dPt>
            <c:idx val="2"/>
            <c:explosion val="6"/>
          </c:dPt>
          <c:dPt>
            <c:idx val="3"/>
            <c:explosion val="8"/>
          </c:dPt>
          <c:dLbls>
            <c:dLbl>
              <c:idx val="0"/>
              <c:layout>
                <c:manualLayout>
                  <c:x val="-0.13745787211381186"/>
                  <c:y val="2.6667657108899237E-4"/>
                </c:manualLayout>
              </c:layout>
              <c:tx>
                <c:rich>
                  <a:bodyPr/>
                  <a:lstStyle/>
                  <a:p>
                    <a:r>
                      <a:rPr lang="th-TH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ศ., </a:t>
                    </a:r>
                    <a:endParaRPr lang="en-US" sz="1800" b="1" dirty="0">
                      <a:solidFill>
                        <a:schemeClr val="accent5">
                          <a:lumMod val="50000"/>
                        </a:schemeClr>
                      </a:solidFill>
                      <a:latin typeface="Angsana New" panose="02020603050405020304" pitchFamily="18" charset="-34"/>
                      <a:cs typeface="Angsana New" panose="02020603050405020304" pitchFamily="18" charset="-34"/>
                    </a:endParaRPr>
                  </a:p>
                  <a:p>
                    <a:r>
                      <a:rPr lang="th-TH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12</a:t>
                    </a:r>
                    <a:r>
                      <a: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 </a:t>
                    </a:r>
                    <a:r>
                      <a:rPr lang="th-TH" sz="18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คน</a:t>
                    </a:r>
                    <a:r>
                      <a:rPr lang="th-TH" sz="18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 </a:t>
                    </a:r>
                    <a:r>
                      <a:rPr lang="th-TH" sz="18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(1.03</a:t>
                    </a:r>
                    <a:r>
                      <a:rPr lang="en-US" sz="18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%)</a:t>
                    </a:r>
                    <a:endParaRPr lang="th-TH" sz="1800" dirty="0">
                      <a:solidFill>
                        <a:schemeClr val="accent5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3.1272775685648103E-2"/>
                  <c:y val="1.9170504630317543E-2"/>
                </c:manualLayout>
              </c:layout>
              <c:tx>
                <c:rich>
                  <a:bodyPr/>
                  <a:lstStyle/>
                  <a:p>
                    <a:r>
                      <a:rPr lang="th-TH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รศ., 104</a:t>
                    </a:r>
                    <a:r>
                      <a:rPr lang="en-US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 </a:t>
                    </a:r>
                    <a:r>
                      <a:rPr lang="th-TH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คน</a:t>
                    </a:r>
                    <a:r>
                      <a:rPr lang="th-TH" sz="16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 </a:t>
                    </a:r>
                    <a:r>
                      <a:rPr lang="en-US" sz="16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(</a:t>
                    </a:r>
                    <a:r>
                      <a:rPr lang="en-US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8.</a:t>
                    </a:r>
                    <a:r>
                      <a:rPr lang="th-TH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89</a:t>
                    </a:r>
                    <a:r>
                      <a:rPr lang="en-US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%)</a:t>
                    </a:r>
                    <a:endParaRPr lang="th-TH" sz="1600" dirty="0">
                      <a:solidFill>
                        <a:schemeClr val="accent5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0.10918945027704861"/>
                  <c:y val="0.35423526604628952"/>
                </c:manualLayout>
              </c:layout>
              <c:tx>
                <c:rich>
                  <a:bodyPr/>
                  <a:lstStyle/>
                  <a:p>
                    <a:r>
                      <a:rPr lang="th-TH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ผศ., 311</a:t>
                    </a:r>
                    <a:r>
                      <a:rPr lang="en-US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 </a:t>
                    </a:r>
                    <a:r>
                      <a:rPr lang="th-TH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คน</a:t>
                    </a:r>
                    <a:r>
                      <a:rPr lang="th-TH" sz="16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 (</a:t>
                    </a:r>
                    <a:r>
                      <a:rPr lang="th-TH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26.</a:t>
                    </a:r>
                    <a:r>
                      <a:rPr lang="en-US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5</a:t>
                    </a:r>
                    <a:r>
                      <a:rPr lang="th-TH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8</a:t>
                    </a:r>
                    <a:r>
                      <a:rPr lang="en-US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%)</a:t>
                    </a:r>
                    <a:endParaRPr lang="th-TH" sz="1600" dirty="0">
                      <a:solidFill>
                        <a:schemeClr val="accent5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1.2301532960553833E-2"/>
                  <c:y val="-0.38444312385480128"/>
                </c:manualLayout>
              </c:layout>
              <c:tx>
                <c:rich>
                  <a:bodyPr/>
                  <a:lstStyle/>
                  <a:p>
                    <a:r>
                      <a:rPr lang="th-TH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อาจารย์ที่ไม่มีตำแหน่งทางวิชาการ, </a:t>
                    </a:r>
                    <a:r>
                      <a:rPr lang="en-US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74</a:t>
                    </a:r>
                    <a:r>
                      <a:rPr lang="th-TH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3</a:t>
                    </a:r>
                    <a:r>
                      <a:rPr lang="en-US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 </a:t>
                    </a:r>
                    <a:r>
                      <a:rPr lang="th-TH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คน</a:t>
                    </a:r>
                    <a:r>
                      <a:rPr lang="th-TH" sz="16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 (</a:t>
                    </a:r>
                    <a:r>
                      <a:rPr lang="en-US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6</a:t>
                    </a:r>
                    <a:r>
                      <a:rPr lang="th-TH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3.50</a:t>
                    </a:r>
                    <a:r>
                      <a:rPr lang="en-US" sz="16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rPr>
                      <a:t>%)</a:t>
                    </a:r>
                    <a:endParaRPr lang="th-TH" sz="1600" dirty="0">
                      <a:solidFill>
                        <a:schemeClr val="accent5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 b="1">
                    <a:solidFill>
                      <a:schemeClr val="accent5">
                        <a:lumMod val="50000"/>
                      </a:schemeClr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th-TH"/>
              </a:p>
            </c:txPr>
            <c:showVal val="1"/>
            <c:showCatName val="1"/>
            <c:showLeaderLines val="1"/>
          </c:dLbls>
          <c:cat>
            <c:strRef>
              <c:f>Sheet2!$A$19:$A$22</c:f>
              <c:strCache>
                <c:ptCount val="4"/>
                <c:pt idx="0">
                  <c:v>ศาสตราจารย์</c:v>
                </c:pt>
                <c:pt idx="1">
                  <c:v>รองศาสตราจารย์</c:v>
                </c:pt>
                <c:pt idx="2">
                  <c:v>ผู้ช่วยศาสตราจารย์</c:v>
                </c:pt>
                <c:pt idx="3">
                  <c:v>อาจารย์ที่ไม่มีตำแหน่งทางวิชาการ</c:v>
                </c:pt>
              </c:strCache>
            </c:strRef>
          </c:cat>
          <c:val>
            <c:numRef>
              <c:f>Sheet2!$B$19:$B$22</c:f>
              <c:numCache>
                <c:formatCode>General</c:formatCode>
                <c:ptCount val="4"/>
                <c:pt idx="0">
                  <c:v>16</c:v>
                </c:pt>
                <c:pt idx="1">
                  <c:v>113</c:v>
                </c:pt>
                <c:pt idx="2">
                  <c:v>298</c:v>
                </c:pt>
                <c:pt idx="3">
                  <c:v>685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th-TH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>
        <c:manualLayout>
          <c:layoutTarget val="inner"/>
          <c:xMode val="edge"/>
          <c:yMode val="edge"/>
          <c:x val="0.25009608173978282"/>
          <c:y val="0.24736488904796064"/>
          <c:w val="0.3399295293567775"/>
          <c:h val="0.50642562536825753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3.7430332078055475E-2"/>
                  <c:y val="5.7548223138774321E-2"/>
                </c:manualLayout>
              </c:layout>
              <c:tx>
                <c:rich>
                  <a:bodyPr/>
                  <a:lstStyle/>
                  <a:p>
                    <a:r>
                      <a:rPr lang="th-TH" sz="20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(1) ข้าราชการช</a:t>
                    </a:r>
                    <a:r>
                      <a:rPr lang="th-TH" sz="2000" dirty="0" smtClean="0"/>
                      <a:t>่วย</a:t>
                    </a:r>
                    <a:r>
                      <a:rPr lang="th-TH" sz="2000" dirty="0"/>
                      <a:t>วิชาการ
325 คน (</a:t>
                    </a:r>
                    <a:r>
                      <a:rPr lang="en-US" sz="2000" dirty="0"/>
                      <a:t>18</a:t>
                    </a:r>
                    <a:r>
                      <a:rPr lang="th-TH" sz="2000" dirty="0"/>
                      <a:t>.</a:t>
                    </a:r>
                    <a:r>
                      <a:rPr lang="en-US" sz="2000" dirty="0"/>
                      <a:t>35%)</a:t>
                    </a:r>
                    <a:endParaRPr lang="th-TH" sz="1500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1.5279905080358104E-2"/>
                  <c:y val="-7.0975681611227179E-2"/>
                </c:manualLayout>
              </c:layout>
              <c:tx>
                <c:rich>
                  <a:bodyPr/>
                  <a:lstStyle/>
                  <a:p>
                    <a:r>
                      <a:rPr lang="th-TH" sz="20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(2) พ</a:t>
                    </a:r>
                    <a:r>
                      <a:rPr lang="th-TH" sz="2000" dirty="0" smtClean="0"/>
                      <a:t>นักงานในสถาบันอุดมศึกษาฝ่ายสนับสนุน</a:t>
                    </a:r>
                    <a:r>
                      <a:rPr lang="th-TH" sz="2000" dirty="0"/>
                      <a:t>
</a:t>
                    </a:r>
                    <a:r>
                      <a:rPr lang="en-US" sz="2000" dirty="0"/>
                      <a:t>677 </a:t>
                    </a:r>
                    <a:r>
                      <a:rPr lang="th-TH" sz="2000" dirty="0"/>
                      <a:t>คน</a:t>
                    </a:r>
                    <a:r>
                      <a:rPr lang="th-TH" sz="2000" baseline="0" dirty="0"/>
                      <a:t> (</a:t>
                    </a:r>
                    <a:r>
                      <a:rPr lang="en-US" sz="2000" baseline="0" dirty="0"/>
                      <a:t>38</a:t>
                    </a:r>
                    <a:r>
                      <a:rPr lang="th-TH" sz="2000" dirty="0"/>
                      <a:t>.</a:t>
                    </a:r>
                    <a:r>
                      <a:rPr lang="en-US" sz="2000" dirty="0"/>
                      <a:t>2</a:t>
                    </a:r>
                    <a:r>
                      <a:rPr lang="th-TH" sz="2000" dirty="0"/>
                      <a:t>3</a:t>
                    </a:r>
                    <a:r>
                      <a:rPr lang="en-US" sz="2000" dirty="0"/>
                      <a:t>%)</a:t>
                    </a:r>
                    <a:endParaRPr lang="th-TH" sz="1500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2.218457067866526E-2"/>
                  <c:y val="-3.528752087807209E-2"/>
                </c:manualLayout>
              </c:layout>
              <c:tx>
                <c:rich>
                  <a:bodyPr/>
                  <a:lstStyle/>
                  <a:p>
                    <a:r>
                      <a:rPr lang="th-TH" sz="20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(3) ล</a:t>
                    </a:r>
                    <a:r>
                      <a:rPr lang="th-TH" sz="2000" dirty="0" smtClean="0"/>
                      <a:t>ูกจ้างประจำ</a:t>
                    </a:r>
                    <a:r>
                      <a:rPr lang="th-TH" sz="2000" dirty="0"/>
                      <a:t>
</a:t>
                    </a:r>
                    <a:r>
                      <a:rPr lang="en-US" sz="2000" dirty="0"/>
                      <a:t>204 </a:t>
                    </a:r>
                    <a:r>
                      <a:rPr lang="th-TH" sz="2000" dirty="0"/>
                      <a:t>คน</a:t>
                    </a:r>
                    <a:r>
                      <a:rPr lang="th-TH" sz="2000" baseline="0" dirty="0"/>
                      <a:t> (11.52</a:t>
                    </a:r>
                    <a:r>
                      <a:rPr lang="en-US" sz="2000" baseline="0" dirty="0"/>
                      <a:t>%)</a:t>
                    </a:r>
                    <a:endParaRPr lang="th-TH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1.2430985189351332E-2"/>
                  <c:y val="4.4557384872345722E-2"/>
                </c:manualLayout>
              </c:layout>
              <c:tx>
                <c:rich>
                  <a:bodyPr/>
                  <a:lstStyle/>
                  <a:p>
                    <a:r>
                      <a:rPr lang="th-TH" sz="20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(4)</a:t>
                    </a:r>
                    <a:r>
                      <a:rPr lang="th-TH" sz="2000" b="1" baseline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 </a:t>
                    </a:r>
                    <a:r>
                      <a:rPr lang="th-TH" sz="20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rPr>
                      <a:t>ล</a:t>
                    </a:r>
                    <a:r>
                      <a:rPr lang="th-TH" sz="2000" dirty="0" smtClean="0"/>
                      <a:t>ูกจ้าง</a:t>
                    </a:r>
                    <a:r>
                      <a:rPr lang="th-TH" sz="2000" dirty="0"/>
                      <a:t>ชั่วคราว
</a:t>
                    </a:r>
                    <a:r>
                      <a:rPr lang="en-US" sz="2000" dirty="0"/>
                      <a:t>565 </a:t>
                    </a:r>
                    <a:r>
                      <a:rPr lang="th-TH" sz="2000" dirty="0"/>
                      <a:t>คน (31.90</a:t>
                    </a:r>
                    <a:r>
                      <a:rPr lang="en-US" sz="2000" dirty="0"/>
                      <a:t>%)</a:t>
                    </a:r>
                    <a:endParaRPr lang="th-TH" sz="1500" dirty="0"/>
                  </a:p>
                </c:rich>
              </c:tx>
              <c:showCatName val="1"/>
              <c:showPercent val="1"/>
            </c:dLbl>
            <c:numFmt formatCode="#,##0.00" sourceLinked="0"/>
            <c:txPr>
              <a:bodyPr/>
              <a:lstStyle/>
              <a:p>
                <a:pPr>
                  <a:defRPr sz="2000" b="1">
                    <a:solidFill>
                      <a:schemeClr val="accent5">
                        <a:lumMod val="50000"/>
                      </a:schemeClr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th-TH"/>
              </a:p>
            </c:txPr>
            <c:showCatName val="1"/>
            <c:showPercent val="1"/>
            <c:showLeaderLines val="1"/>
          </c:dLbls>
          <c:cat>
            <c:strRef>
              <c:f>บุคลากรสายสนับสนุน!$M$38:$M$41</c:f>
              <c:strCache>
                <c:ptCount val="4"/>
                <c:pt idx="0">
                  <c:v>ช่วยวิชาการ</c:v>
                </c:pt>
                <c:pt idx="1">
                  <c:v>พนักงานสนับสนุน</c:v>
                </c:pt>
                <c:pt idx="2">
                  <c:v>ลูกจ้างประจำ</c:v>
                </c:pt>
                <c:pt idx="3">
                  <c:v>ลูกจ้างชั่วคราว</c:v>
                </c:pt>
              </c:strCache>
            </c:strRef>
          </c:cat>
          <c:val>
            <c:numRef>
              <c:f>บุคลากรสายสนับสนุน!$N$38:$N$41</c:f>
              <c:numCache>
                <c:formatCode>#,##0</c:formatCode>
                <c:ptCount val="4"/>
                <c:pt idx="0">
                  <c:v>325</c:v>
                </c:pt>
                <c:pt idx="1">
                  <c:v>677</c:v>
                </c:pt>
                <c:pt idx="2">
                  <c:v>204</c:v>
                </c:pt>
                <c:pt idx="3">
                  <c:v>565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th-TH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style val="7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Sheet3!$C$37</c:f>
              <c:strCache>
                <c:ptCount val="1"/>
                <c:pt idx="0">
                  <c:v>วังท่าพระ</c:v>
                </c:pt>
              </c:strCache>
            </c:strRef>
          </c:tx>
          <c:cat>
            <c:strRef>
              <c:f>Sheet3!$B$38:$B$42</c:f>
              <c:strCache>
                <c:ptCount val="5"/>
                <c:pt idx="0">
                  <c:v>ช่วยวิชาการ</c:v>
                </c:pt>
                <c:pt idx="1">
                  <c:v>พนักงานสนับสนุน</c:v>
                </c:pt>
                <c:pt idx="2">
                  <c:v>ลูกจ้างประจำ</c:v>
                </c:pt>
                <c:pt idx="3">
                  <c:v>ลูกจ้างชั่วคราว</c:v>
                </c:pt>
                <c:pt idx="4">
                  <c:v>รวมสายสนับสนุน</c:v>
                </c:pt>
              </c:strCache>
            </c:strRef>
          </c:cat>
          <c:val>
            <c:numRef>
              <c:f>Sheet3!$C$38:$C$42</c:f>
              <c:numCache>
                <c:formatCode>#,##0</c:formatCode>
                <c:ptCount val="5"/>
                <c:pt idx="0">
                  <c:v>164</c:v>
                </c:pt>
                <c:pt idx="1">
                  <c:v>299</c:v>
                </c:pt>
                <c:pt idx="2">
                  <c:v>118</c:v>
                </c:pt>
                <c:pt idx="3">
                  <c:v>202</c:v>
                </c:pt>
                <c:pt idx="4">
                  <c:v>783</c:v>
                </c:pt>
              </c:numCache>
            </c:numRef>
          </c:val>
        </c:ser>
        <c:ser>
          <c:idx val="1"/>
          <c:order val="1"/>
          <c:tx>
            <c:strRef>
              <c:f>Sheet3!$D$37</c:f>
              <c:strCache>
                <c:ptCount val="1"/>
                <c:pt idx="0">
                  <c:v>วิทยาเขตพระราชวังสนามจันทร์</c:v>
                </c:pt>
              </c:strCache>
            </c:strRef>
          </c:tx>
          <c:cat>
            <c:strRef>
              <c:f>Sheet3!$B$38:$B$42</c:f>
              <c:strCache>
                <c:ptCount val="5"/>
                <c:pt idx="0">
                  <c:v>ช่วยวิชาการ</c:v>
                </c:pt>
                <c:pt idx="1">
                  <c:v>พนักงานสนับสนุน</c:v>
                </c:pt>
                <c:pt idx="2">
                  <c:v>ลูกจ้างประจำ</c:v>
                </c:pt>
                <c:pt idx="3">
                  <c:v>ลูกจ้างชั่วคราว</c:v>
                </c:pt>
                <c:pt idx="4">
                  <c:v>รวมสายสนับสนุน</c:v>
                </c:pt>
              </c:strCache>
            </c:strRef>
          </c:cat>
          <c:val>
            <c:numRef>
              <c:f>Sheet3!$D$38:$D$42</c:f>
              <c:numCache>
                <c:formatCode>#,##0</c:formatCode>
                <c:ptCount val="5"/>
                <c:pt idx="0">
                  <c:v>157</c:v>
                </c:pt>
                <c:pt idx="1">
                  <c:v>252</c:v>
                </c:pt>
                <c:pt idx="2">
                  <c:v>86</c:v>
                </c:pt>
                <c:pt idx="3">
                  <c:v>225</c:v>
                </c:pt>
                <c:pt idx="4">
                  <c:v>720</c:v>
                </c:pt>
              </c:numCache>
            </c:numRef>
          </c:val>
        </c:ser>
        <c:ser>
          <c:idx val="2"/>
          <c:order val="2"/>
          <c:tx>
            <c:strRef>
              <c:f>Sheet3!$E$37</c:f>
              <c:strCache>
                <c:ptCount val="1"/>
                <c:pt idx="0">
                  <c:v>วิทยาเขตสารสนเทศเพชรบุรี</c:v>
                </c:pt>
              </c:strCache>
            </c:strRef>
          </c:tx>
          <c:cat>
            <c:strRef>
              <c:f>Sheet3!$B$38:$B$42</c:f>
              <c:strCache>
                <c:ptCount val="5"/>
                <c:pt idx="0">
                  <c:v>ช่วยวิชาการ</c:v>
                </c:pt>
                <c:pt idx="1">
                  <c:v>พนักงานสนับสนุน</c:v>
                </c:pt>
                <c:pt idx="2">
                  <c:v>ลูกจ้างประจำ</c:v>
                </c:pt>
                <c:pt idx="3">
                  <c:v>ลูกจ้างชั่วคราว</c:v>
                </c:pt>
                <c:pt idx="4">
                  <c:v>รวมสายสนับสนุน</c:v>
                </c:pt>
              </c:strCache>
            </c:strRef>
          </c:cat>
          <c:val>
            <c:numRef>
              <c:f>Sheet3!$E$38:$E$42</c:f>
              <c:numCache>
                <c:formatCode>#,##0</c:formatCode>
                <c:ptCount val="5"/>
                <c:pt idx="0">
                  <c:v>4</c:v>
                </c:pt>
                <c:pt idx="1">
                  <c:v>126</c:v>
                </c:pt>
                <c:pt idx="2">
                  <c:v>0</c:v>
                </c:pt>
                <c:pt idx="3">
                  <c:v>138</c:v>
                </c:pt>
                <c:pt idx="4">
                  <c:v>268</c:v>
                </c:pt>
              </c:numCache>
            </c:numRef>
          </c:val>
        </c:ser>
        <c:ser>
          <c:idx val="3"/>
          <c:order val="3"/>
          <c:tx>
            <c:strRef>
              <c:f>Sheet3!$F$37</c:f>
              <c:strCache>
                <c:ptCount val="1"/>
                <c:pt idx="0">
                  <c:v>รวมทุกวิทยาเขต</c:v>
                </c:pt>
              </c:strCache>
            </c:strRef>
          </c:tx>
          <c:cat>
            <c:strRef>
              <c:f>Sheet3!$B$38:$B$42</c:f>
              <c:strCache>
                <c:ptCount val="5"/>
                <c:pt idx="0">
                  <c:v>ช่วยวิชาการ</c:v>
                </c:pt>
                <c:pt idx="1">
                  <c:v>พนักงานสนับสนุน</c:v>
                </c:pt>
                <c:pt idx="2">
                  <c:v>ลูกจ้างประจำ</c:v>
                </c:pt>
                <c:pt idx="3">
                  <c:v>ลูกจ้างชั่วคราว</c:v>
                </c:pt>
                <c:pt idx="4">
                  <c:v>รวมสายสนับสนุน</c:v>
                </c:pt>
              </c:strCache>
            </c:strRef>
          </c:cat>
          <c:val>
            <c:numRef>
              <c:f>Sheet3!$F$38:$F$42</c:f>
              <c:numCache>
                <c:formatCode>#,##0</c:formatCode>
                <c:ptCount val="5"/>
                <c:pt idx="0">
                  <c:v>325</c:v>
                </c:pt>
                <c:pt idx="1">
                  <c:v>677</c:v>
                </c:pt>
                <c:pt idx="2">
                  <c:v>204</c:v>
                </c:pt>
                <c:pt idx="3">
                  <c:v>565</c:v>
                </c:pt>
                <c:pt idx="4">
                  <c:v>1771</c:v>
                </c:pt>
              </c:numCache>
            </c:numRef>
          </c:val>
        </c:ser>
        <c:dLbls/>
        <c:axId val="72600192"/>
        <c:axId val="75762304"/>
      </c:barChart>
      <c:catAx>
        <c:axId val="72600192"/>
        <c:scaling>
          <c:orientation val="minMax"/>
        </c:scaling>
        <c:axPos val="b"/>
        <c:majorTickMark val="none"/>
        <c:tickLblPos val="nextTo"/>
        <c:crossAx val="75762304"/>
        <c:crosses val="autoZero"/>
        <c:auto val="1"/>
        <c:lblAlgn val="ctr"/>
        <c:lblOffset val="100"/>
      </c:catAx>
      <c:valAx>
        <c:axId val="757623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latin typeface="Angsana New" panose="02020603050405020304" pitchFamily="18" charset="-34"/>
                    <a:cs typeface="Angsana New" panose="02020603050405020304" pitchFamily="18" charset="-34"/>
                  </a:defRPr>
                </a:pPr>
                <a:r>
                  <a:rPr lang="th-TH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จำนวนบุคลากรสายสนับสนุน (คน)</a:t>
                </a:r>
                <a:endParaRPr lang="en-US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c:rich>
          </c:tx>
          <c:layout>
            <c:manualLayout>
              <c:xMode val="edge"/>
              <c:yMode val="edge"/>
              <c:x val="0.12655579267544825"/>
              <c:y val="9.5056487504279391E-2"/>
            </c:manualLayout>
          </c:layout>
        </c:title>
        <c:numFmt formatCode="#,##0" sourceLinked="1"/>
        <c:majorTickMark val="none"/>
        <c:tickLblPos val="nextTo"/>
        <c:txPr>
          <a:bodyPr/>
          <a:lstStyle/>
          <a:p>
            <a:pPr>
              <a:defRPr>
                <a:latin typeface="Angsana New" panose="02020603050405020304" pitchFamily="18" charset="-34"/>
                <a:cs typeface="Angsana New" panose="02020603050405020304" pitchFamily="18" charset="-34"/>
              </a:defRPr>
            </a:pPr>
            <a:endParaRPr lang="th-TH"/>
          </a:p>
        </c:txPr>
        <c:crossAx val="726001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800">
                <a:latin typeface="Angsana New" panose="02020603050405020304" pitchFamily="18" charset="-34"/>
                <a:cs typeface="Angsana New" panose="02020603050405020304" pitchFamily="18" charset="-34"/>
              </a:defRPr>
            </a:pPr>
            <a:endParaRPr lang="th-TH"/>
          </a:p>
        </c:txPr>
      </c:dTable>
    </c:plotArea>
    <c:plotVisOnly val="1"/>
    <c:dispBlanksAs val="gap"/>
  </c:chart>
  <c:spPr>
    <a:noFill/>
    <a:ln>
      <a:noFill/>
    </a:ln>
  </c:spPr>
  <c:txPr>
    <a:bodyPr/>
    <a:lstStyle/>
    <a:p>
      <a:pPr>
        <a:defRPr sz="20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C75C5F-84C0-4E44-B7BF-A76078C8630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22DA78FF-70DA-467B-835F-CC3D83635EDB}">
      <dgm:prSet phldrT="[Text]" custT="1"/>
      <dgm:spPr>
        <a:solidFill>
          <a:srgbClr val="009999"/>
        </a:solidFill>
      </dgm:spPr>
      <dgm:t>
        <a:bodyPr/>
        <a:lstStyle/>
        <a:p>
          <a:pPr>
            <a:spcAft>
              <a:spcPts val="0"/>
            </a:spcAft>
          </a:pPr>
          <a:r>
            <a:rPr lang="th-TH" sz="2300" b="1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วังท่าพระ</a:t>
          </a:r>
          <a:endParaRPr lang="th-TH" sz="2300" b="1" baseline="0" dirty="0">
            <a:solidFill>
              <a:schemeClr val="tx1"/>
            </a:solidFill>
            <a:latin typeface="Angsana New" pitchFamily="18" charset="-34"/>
            <a:cs typeface="Angsana New" pitchFamily="18" charset="-34"/>
          </a:endParaRPr>
        </a:p>
      </dgm:t>
    </dgm:pt>
    <dgm:pt modelId="{B21AE09F-E216-46FC-9EE4-CCCB9F840A01}" type="parTrans" cxnId="{3FDF879A-1512-4D14-9ED8-36DC07FB2FA4}">
      <dgm:prSet/>
      <dgm:spPr/>
      <dgm:t>
        <a:bodyPr/>
        <a:lstStyle/>
        <a:p>
          <a:endParaRPr lang="th-TH"/>
        </a:p>
      </dgm:t>
    </dgm:pt>
    <dgm:pt modelId="{F65901FF-42EA-4FE5-924A-2ABBC912E376}" type="sibTrans" cxnId="{3FDF879A-1512-4D14-9ED8-36DC07FB2FA4}">
      <dgm:prSet/>
      <dgm:spPr/>
      <dgm:t>
        <a:bodyPr/>
        <a:lstStyle/>
        <a:p>
          <a:endParaRPr lang="th-TH"/>
        </a:p>
      </dgm:t>
    </dgm:pt>
    <dgm:pt modelId="{8A7CAAE9-8743-41D0-A7F9-EE19612C7F5D}">
      <dgm:prSet custT="1"/>
      <dgm:spPr>
        <a:solidFill>
          <a:srgbClr val="C9F7F3"/>
        </a:solidFill>
      </dgm:spPr>
      <dgm:t>
        <a:bodyPr/>
        <a:lstStyle/>
        <a:p>
          <a:pPr>
            <a:spcAft>
              <a:spcPts val="0"/>
            </a:spcAft>
          </a:pPr>
          <a:r>
            <a:rPr lang="th-TH" sz="2100" b="1" baseline="0" dirty="0" smtClean="0">
              <a:solidFill>
                <a:schemeClr val="accent5">
                  <a:lumMod val="50000"/>
                </a:schemeClr>
              </a:solidFill>
              <a:latin typeface="Angsana New" pitchFamily="18" charset="-34"/>
              <a:cs typeface="Angsana New" pitchFamily="18" charset="-34"/>
            </a:rPr>
            <a:t>เมืองทองธานี/</a:t>
          </a:r>
        </a:p>
        <a:p>
          <a:pPr>
            <a:spcAft>
              <a:spcPts val="0"/>
            </a:spcAft>
          </a:pPr>
          <a:r>
            <a:rPr lang="th-TH" sz="2100" b="1" baseline="0" dirty="0" smtClean="0">
              <a:solidFill>
                <a:schemeClr val="accent5">
                  <a:lumMod val="50000"/>
                </a:schemeClr>
              </a:solidFill>
              <a:latin typeface="Angsana New" pitchFamily="18" charset="-34"/>
              <a:cs typeface="Angsana New" pitchFamily="18" charset="-34"/>
            </a:rPr>
            <a:t>มหาวิทยาลัย</a:t>
          </a:r>
        </a:p>
        <a:p>
          <a:pPr>
            <a:spcAft>
              <a:spcPts val="0"/>
            </a:spcAft>
          </a:pPr>
          <a:r>
            <a:rPr lang="th-TH" sz="2100" b="1" baseline="0" dirty="0" smtClean="0">
              <a:solidFill>
                <a:schemeClr val="accent5">
                  <a:lumMod val="50000"/>
                </a:schemeClr>
              </a:solidFill>
              <a:latin typeface="Angsana New" pitchFamily="18" charset="-34"/>
              <a:cs typeface="Angsana New" pitchFamily="18" charset="-34"/>
            </a:rPr>
            <a:t>ในกำกับ</a:t>
          </a:r>
        </a:p>
      </dgm:t>
    </dgm:pt>
    <dgm:pt modelId="{6B226EDE-6BF9-43F9-A815-6FA5E4D7C59F}" type="parTrans" cxnId="{49A9E7EF-16A4-497C-AC33-9C27272E5926}">
      <dgm:prSet/>
      <dgm:spPr/>
      <dgm:t>
        <a:bodyPr/>
        <a:lstStyle/>
        <a:p>
          <a:endParaRPr lang="th-TH"/>
        </a:p>
      </dgm:t>
    </dgm:pt>
    <dgm:pt modelId="{514EC2E7-286E-43F6-812F-9CE1133DD29F}" type="sibTrans" cxnId="{49A9E7EF-16A4-497C-AC33-9C27272E5926}">
      <dgm:prSet/>
      <dgm:spPr/>
      <dgm:t>
        <a:bodyPr/>
        <a:lstStyle/>
        <a:p>
          <a:endParaRPr lang="th-TH"/>
        </a:p>
      </dgm:t>
    </dgm:pt>
    <dgm:pt modelId="{FB271FB8-F516-4A81-B45B-71B13DE3250B}">
      <dgm:prSet custT="1"/>
      <dgm:spPr>
        <a:solidFill>
          <a:srgbClr val="1BBBAC"/>
        </a:solidFill>
      </dgm:spPr>
      <dgm:t>
        <a:bodyPr/>
        <a:lstStyle/>
        <a:p>
          <a:pPr>
            <a:spcAft>
              <a:spcPts val="0"/>
            </a:spcAft>
          </a:pPr>
          <a:r>
            <a:rPr lang="th-TH" sz="2300" b="1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พระราชวัง</a:t>
          </a:r>
        </a:p>
        <a:p>
          <a:pPr>
            <a:spcAft>
              <a:spcPts val="0"/>
            </a:spcAft>
          </a:pPr>
          <a:r>
            <a:rPr lang="th-TH" sz="2300" b="1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สนามจันทร์</a:t>
          </a:r>
        </a:p>
      </dgm:t>
    </dgm:pt>
    <dgm:pt modelId="{A27E814F-F86F-41A2-AACE-6F6957D7608C}" type="parTrans" cxnId="{BEF1ECEA-94C0-4B7D-8E96-45774CAE64C5}">
      <dgm:prSet/>
      <dgm:spPr/>
      <dgm:t>
        <a:bodyPr/>
        <a:lstStyle/>
        <a:p>
          <a:endParaRPr lang="th-TH"/>
        </a:p>
      </dgm:t>
    </dgm:pt>
    <dgm:pt modelId="{6B11135F-36CF-4CAC-BFB9-4AECFC36D9F0}" type="sibTrans" cxnId="{BEF1ECEA-94C0-4B7D-8E96-45774CAE64C5}">
      <dgm:prSet/>
      <dgm:spPr/>
      <dgm:t>
        <a:bodyPr/>
        <a:lstStyle/>
        <a:p>
          <a:endParaRPr lang="th-TH"/>
        </a:p>
      </dgm:t>
    </dgm:pt>
    <dgm:pt modelId="{2C7DD85B-40C9-40CB-A321-393C05E80817}">
      <dgm:prSet custT="1"/>
      <dgm:spPr>
        <a:solidFill>
          <a:srgbClr val="7CECE1"/>
        </a:solidFill>
      </dgm:spPr>
      <dgm:t>
        <a:bodyPr/>
        <a:lstStyle/>
        <a:p>
          <a:pPr>
            <a:spcAft>
              <a:spcPts val="0"/>
            </a:spcAft>
          </a:pPr>
          <a:r>
            <a:rPr lang="th-TH" sz="2300" b="1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สารสนเทศเพชรบุรี</a:t>
          </a:r>
          <a:endParaRPr lang="th-TH" sz="2300" b="1" baseline="0" dirty="0">
            <a:solidFill>
              <a:schemeClr val="tx1"/>
            </a:solidFill>
            <a:latin typeface="Angsana New" pitchFamily="18" charset="-34"/>
            <a:cs typeface="Angsana New" pitchFamily="18" charset="-34"/>
          </a:endParaRPr>
        </a:p>
      </dgm:t>
    </dgm:pt>
    <dgm:pt modelId="{8587C4E5-498E-459D-9228-76F9B873F5EC}" type="parTrans" cxnId="{2893029F-D57C-42C8-98E5-160439324D19}">
      <dgm:prSet/>
      <dgm:spPr/>
      <dgm:t>
        <a:bodyPr/>
        <a:lstStyle/>
        <a:p>
          <a:endParaRPr lang="th-TH"/>
        </a:p>
      </dgm:t>
    </dgm:pt>
    <dgm:pt modelId="{F57D1FA8-86D0-41B8-9F37-91F8B16DF207}" type="sibTrans" cxnId="{2893029F-D57C-42C8-98E5-160439324D19}">
      <dgm:prSet/>
      <dgm:spPr/>
      <dgm:t>
        <a:bodyPr/>
        <a:lstStyle/>
        <a:p>
          <a:endParaRPr lang="th-TH"/>
        </a:p>
      </dgm:t>
    </dgm:pt>
    <dgm:pt modelId="{4E008563-64B3-4A33-939E-60E4364225FB}">
      <dgm:prSet custT="1"/>
      <dgm:spPr>
        <a:solidFill>
          <a:srgbClr val="25DFCD"/>
        </a:solidFill>
      </dgm:spPr>
      <dgm:t>
        <a:bodyPr/>
        <a:lstStyle/>
        <a:p>
          <a:pPr>
            <a:spcAft>
              <a:spcPts val="0"/>
            </a:spcAft>
          </a:pPr>
          <a:r>
            <a:rPr lang="th-TH" sz="2300" b="1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ตลิ่งชัน</a:t>
          </a:r>
          <a:endParaRPr lang="th-TH" sz="2300" b="1" baseline="0" dirty="0">
            <a:solidFill>
              <a:schemeClr val="tx1"/>
            </a:solidFill>
            <a:latin typeface="Angsana New" pitchFamily="18" charset="-34"/>
            <a:cs typeface="Angsana New" pitchFamily="18" charset="-34"/>
          </a:endParaRPr>
        </a:p>
      </dgm:t>
    </dgm:pt>
    <dgm:pt modelId="{64ABF62B-8867-40A5-B68F-EF2CB4846F5F}" type="parTrans" cxnId="{5D2FDBE7-757D-4763-B6FB-F286D84C16EB}">
      <dgm:prSet/>
      <dgm:spPr/>
      <dgm:t>
        <a:bodyPr/>
        <a:lstStyle/>
        <a:p>
          <a:endParaRPr lang="th-TH"/>
        </a:p>
      </dgm:t>
    </dgm:pt>
    <dgm:pt modelId="{FDE1E754-E0CF-4EBC-9682-CDE49C124B4A}" type="sibTrans" cxnId="{5D2FDBE7-757D-4763-B6FB-F286D84C16EB}">
      <dgm:prSet/>
      <dgm:spPr/>
      <dgm:t>
        <a:bodyPr/>
        <a:lstStyle/>
        <a:p>
          <a:endParaRPr lang="th-TH"/>
        </a:p>
      </dgm:t>
    </dgm:pt>
    <dgm:pt modelId="{A6E0EE50-ABD4-4DB3-A599-62C3A779619E}" type="pres">
      <dgm:prSet presAssocID="{0EC75C5F-84C0-4E44-B7BF-A76078C86301}" presName="Name0" presStyleCnt="0">
        <dgm:presLayoutVars>
          <dgm:dir/>
          <dgm:resizeHandles val="exact"/>
        </dgm:presLayoutVars>
      </dgm:prSet>
      <dgm:spPr/>
    </dgm:pt>
    <dgm:pt modelId="{1818FA30-AAE7-4B34-BEDA-70D8B6ECC8E0}" type="pres">
      <dgm:prSet presAssocID="{22DA78FF-70DA-467B-835F-CC3D83635EDB}" presName="parTxOnly" presStyleLbl="node1" presStyleIdx="0" presStyleCnt="5" custScaleX="2000000" custScaleY="2000000" custLinFactX="102275" custLinFactNeighborX="200000" custLinFactNeighborY="8443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630B494-C395-4317-B1D3-CE1A19C93F53}" type="pres">
      <dgm:prSet presAssocID="{F65901FF-42EA-4FE5-924A-2ABBC912E376}" presName="parSpace" presStyleCnt="0"/>
      <dgm:spPr/>
    </dgm:pt>
    <dgm:pt modelId="{A8F64A2B-082D-4F1B-B70B-1AE93662C65A}" type="pres">
      <dgm:prSet presAssocID="{FB271FB8-F516-4A81-B45B-71B13DE3250B}" presName="parTxOnly" presStyleLbl="node1" presStyleIdx="1" presStyleCnt="5" custScaleX="2000000" custScaleY="2000000" custLinFactX="-179373" custLinFactNeighborX="-200000" custLinFactNeighborY="8442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92A1F16-F867-4945-A3C7-F9FC041CC423}" type="pres">
      <dgm:prSet presAssocID="{6B11135F-36CF-4CAC-BFB9-4AECFC36D9F0}" presName="parSpace" presStyleCnt="0"/>
      <dgm:spPr/>
    </dgm:pt>
    <dgm:pt modelId="{E11B3AC0-3D5E-48F1-93E5-E4820830F4F0}" type="pres">
      <dgm:prSet presAssocID="{4E008563-64B3-4A33-939E-60E4364225FB}" presName="parTxOnly" presStyleLbl="node1" presStyleIdx="2" presStyleCnt="5" custScaleX="2000000" custScaleY="2000000" custLinFactX="-504016" custLinFactNeighborX="-600000" custLinFactNeighborY="6944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A6304B7-5553-4BAB-9443-7672556D1A05}" type="pres">
      <dgm:prSet presAssocID="{FDE1E754-E0CF-4EBC-9682-CDE49C124B4A}" presName="parSpace" presStyleCnt="0"/>
      <dgm:spPr/>
    </dgm:pt>
    <dgm:pt modelId="{F873A79D-9418-4D6E-BF44-9BAA14FEAEB3}" type="pres">
      <dgm:prSet presAssocID="{2C7DD85B-40C9-40CB-A321-393C05E80817}" presName="parTxOnly" presStyleLbl="node1" presStyleIdx="3" presStyleCnt="5" custScaleX="2000000" custScaleY="2000000" custLinFactX="-862558" custLinFactNeighborX="-900000" custLinFactNeighborY="6944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198746F-226F-4976-BEEA-303354AE9846}" type="pres">
      <dgm:prSet presAssocID="{F57D1FA8-86D0-41B8-9F37-91F8B16DF207}" presName="parSpace" presStyleCnt="0"/>
      <dgm:spPr/>
    </dgm:pt>
    <dgm:pt modelId="{E847F083-AE79-4E33-93B8-5AB0AB1C9353}" type="pres">
      <dgm:prSet presAssocID="{8A7CAAE9-8743-41D0-A7F9-EE19612C7F5D}" presName="parTxOnly" presStyleLbl="node1" presStyleIdx="4" presStyleCnt="5" custScaleX="2000000" custScaleY="2000000" custLinFactX="-1271986" custLinFactNeighborX="-1300000" custLinFactNeighborY="4586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AC679C2-8531-4EB7-8DD2-C8C1A0AB3C8A}" type="presOf" srcId="{0EC75C5F-84C0-4E44-B7BF-A76078C86301}" destId="{A6E0EE50-ABD4-4DB3-A599-62C3A779619E}" srcOrd="0" destOrd="0" presId="urn:microsoft.com/office/officeart/2005/8/layout/hChevron3"/>
    <dgm:cxn modelId="{5D2FDBE7-757D-4763-B6FB-F286D84C16EB}" srcId="{0EC75C5F-84C0-4E44-B7BF-A76078C86301}" destId="{4E008563-64B3-4A33-939E-60E4364225FB}" srcOrd="2" destOrd="0" parTransId="{64ABF62B-8867-40A5-B68F-EF2CB4846F5F}" sibTransId="{FDE1E754-E0CF-4EBC-9682-CDE49C124B4A}"/>
    <dgm:cxn modelId="{BEF1ECEA-94C0-4B7D-8E96-45774CAE64C5}" srcId="{0EC75C5F-84C0-4E44-B7BF-A76078C86301}" destId="{FB271FB8-F516-4A81-B45B-71B13DE3250B}" srcOrd="1" destOrd="0" parTransId="{A27E814F-F86F-41A2-AACE-6F6957D7608C}" sibTransId="{6B11135F-36CF-4CAC-BFB9-4AECFC36D9F0}"/>
    <dgm:cxn modelId="{49A9E7EF-16A4-497C-AC33-9C27272E5926}" srcId="{0EC75C5F-84C0-4E44-B7BF-A76078C86301}" destId="{8A7CAAE9-8743-41D0-A7F9-EE19612C7F5D}" srcOrd="4" destOrd="0" parTransId="{6B226EDE-6BF9-43F9-A815-6FA5E4D7C59F}" sibTransId="{514EC2E7-286E-43F6-812F-9CE1133DD29F}"/>
    <dgm:cxn modelId="{3FDF879A-1512-4D14-9ED8-36DC07FB2FA4}" srcId="{0EC75C5F-84C0-4E44-B7BF-A76078C86301}" destId="{22DA78FF-70DA-467B-835F-CC3D83635EDB}" srcOrd="0" destOrd="0" parTransId="{B21AE09F-E216-46FC-9EE4-CCCB9F840A01}" sibTransId="{F65901FF-42EA-4FE5-924A-2ABBC912E376}"/>
    <dgm:cxn modelId="{86BEDA80-9547-43F8-BDE3-A0D5E83CF69F}" type="presOf" srcId="{8A7CAAE9-8743-41D0-A7F9-EE19612C7F5D}" destId="{E847F083-AE79-4E33-93B8-5AB0AB1C9353}" srcOrd="0" destOrd="0" presId="urn:microsoft.com/office/officeart/2005/8/layout/hChevron3"/>
    <dgm:cxn modelId="{3CC7B020-31D3-42CB-9D5B-D7C7D4122706}" type="presOf" srcId="{22DA78FF-70DA-467B-835F-CC3D83635EDB}" destId="{1818FA30-AAE7-4B34-BEDA-70D8B6ECC8E0}" srcOrd="0" destOrd="0" presId="urn:microsoft.com/office/officeart/2005/8/layout/hChevron3"/>
    <dgm:cxn modelId="{2893029F-D57C-42C8-98E5-160439324D19}" srcId="{0EC75C5F-84C0-4E44-B7BF-A76078C86301}" destId="{2C7DD85B-40C9-40CB-A321-393C05E80817}" srcOrd="3" destOrd="0" parTransId="{8587C4E5-498E-459D-9228-76F9B873F5EC}" sibTransId="{F57D1FA8-86D0-41B8-9F37-91F8B16DF207}"/>
    <dgm:cxn modelId="{C1906EF1-2F1B-43EB-BDED-18D35904997E}" type="presOf" srcId="{FB271FB8-F516-4A81-B45B-71B13DE3250B}" destId="{A8F64A2B-082D-4F1B-B70B-1AE93662C65A}" srcOrd="0" destOrd="0" presId="urn:microsoft.com/office/officeart/2005/8/layout/hChevron3"/>
    <dgm:cxn modelId="{767A685B-34DD-42F7-BCC3-8ED4DC29B2CB}" type="presOf" srcId="{2C7DD85B-40C9-40CB-A321-393C05E80817}" destId="{F873A79D-9418-4D6E-BF44-9BAA14FEAEB3}" srcOrd="0" destOrd="0" presId="urn:microsoft.com/office/officeart/2005/8/layout/hChevron3"/>
    <dgm:cxn modelId="{A9FF0F56-0282-4A67-B973-047A4FE470AE}" type="presOf" srcId="{4E008563-64B3-4A33-939E-60E4364225FB}" destId="{E11B3AC0-3D5E-48F1-93E5-E4820830F4F0}" srcOrd="0" destOrd="0" presId="urn:microsoft.com/office/officeart/2005/8/layout/hChevron3"/>
    <dgm:cxn modelId="{E0EBC86C-0A3F-43ED-97DD-A9F7F83A96B7}" type="presParOf" srcId="{A6E0EE50-ABD4-4DB3-A599-62C3A779619E}" destId="{1818FA30-AAE7-4B34-BEDA-70D8B6ECC8E0}" srcOrd="0" destOrd="0" presId="urn:microsoft.com/office/officeart/2005/8/layout/hChevron3"/>
    <dgm:cxn modelId="{EEBB8D36-9F51-4CA9-9714-5600061A5A46}" type="presParOf" srcId="{A6E0EE50-ABD4-4DB3-A599-62C3A779619E}" destId="{5630B494-C395-4317-B1D3-CE1A19C93F53}" srcOrd="1" destOrd="0" presId="urn:microsoft.com/office/officeart/2005/8/layout/hChevron3"/>
    <dgm:cxn modelId="{8E495F88-436F-4056-A432-BE6234451522}" type="presParOf" srcId="{A6E0EE50-ABD4-4DB3-A599-62C3A779619E}" destId="{A8F64A2B-082D-4F1B-B70B-1AE93662C65A}" srcOrd="2" destOrd="0" presId="urn:microsoft.com/office/officeart/2005/8/layout/hChevron3"/>
    <dgm:cxn modelId="{30F9DFAF-6F1A-4062-808B-1C4318F2F73D}" type="presParOf" srcId="{A6E0EE50-ABD4-4DB3-A599-62C3A779619E}" destId="{392A1F16-F867-4945-A3C7-F9FC041CC423}" srcOrd="3" destOrd="0" presId="urn:microsoft.com/office/officeart/2005/8/layout/hChevron3"/>
    <dgm:cxn modelId="{185E1331-564D-480F-908B-D6EBDED516CF}" type="presParOf" srcId="{A6E0EE50-ABD4-4DB3-A599-62C3A779619E}" destId="{E11B3AC0-3D5E-48F1-93E5-E4820830F4F0}" srcOrd="4" destOrd="0" presId="urn:microsoft.com/office/officeart/2005/8/layout/hChevron3"/>
    <dgm:cxn modelId="{917E8293-75D1-42F7-B48F-896724029E46}" type="presParOf" srcId="{A6E0EE50-ABD4-4DB3-A599-62C3A779619E}" destId="{4A6304B7-5553-4BAB-9443-7672556D1A05}" srcOrd="5" destOrd="0" presId="urn:microsoft.com/office/officeart/2005/8/layout/hChevron3"/>
    <dgm:cxn modelId="{83634667-0F5B-495F-94D5-28A7ABAED635}" type="presParOf" srcId="{A6E0EE50-ABD4-4DB3-A599-62C3A779619E}" destId="{F873A79D-9418-4D6E-BF44-9BAA14FEAEB3}" srcOrd="6" destOrd="0" presId="urn:microsoft.com/office/officeart/2005/8/layout/hChevron3"/>
    <dgm:cxn modelId="{90B90A09-8290-49D5-B5C4-DFA414F7BE3D}" type="presParOf" srcId="{A6E0EE50-ABD4-4DB3-A599-62C3A779619E}" destId="{C198746F-226F-4976-BEEA-303354AE9846}" srcOrd="7" destOrd="0" presId="urn:microsoft.com/office/officeart/2005/8/layout/hChevron3"/>
    <dgm:cxn modelId="{C34C1375-39DD-48FC-B80D-C75192E6D1EB}" type="presParOf" srcId="{A6E0EE50-ABD4-4DB3-A599-62C3A779619E}" destId="{E847F083-AE79-4E33-93B8-5AB0AB1C9353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3A8B3E-7042-451A-B557-D0944E357F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8A933451-5285-402B-8F89-55F1A4C41770}">
      <dgm:prSet phldrT="[Text]" custT="1"/>
      <dgm:spPr/>
      <dgm:t>
        <a:bodyPr/>
        <a:lstStyle/>
        <a:p>
          <a:r>
            <a:rPr lang="th-TH" sz="18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คณะกรรมการวางระบบบริหารงานและกลั่นกรองข้อบังคับระเบียบเพื่อการเป็นมหาวิทยาลัยในกำกับของรัฐ</a:t>
          </a:r>
        </a:p>
        <a:p>
          <a:r>
            <a:rPr lang="th-TH" sz="18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(อธิการบดี + คณบดี + ผู้อำนวยการศูนย์/สถาบัน/สำนัก)</a:t>
          </a:r>
          <a:endParaRPr lang="th-TH" sz="1800" dirty="0">
            <a:solidFill>
              <a:schemeClr val="bg1"/>
            </a:solidFill>
          </a:endParaRPr>
        </a:p>
      </dgm:t>
    </dgm:pt>
    <dgm:pt modelId="{2620E65E-940F-4DC7-A690-8FC8BCAA4CE6}" type="parTrans" cxnId="{0C13BD3B-9B15-4E60-9BDE-5855957F7B71}">
      <dgm:prSet/>
      <dgm:spPr/>
      <dgm:t>
        <a:bodyPr/>
        <a:lstStyle/>
        <a:p>
          <a:endParaRPr lang="th-TH"/>
        </a:p>
      </dgm:t>
    </dgm:pt>
    <dgm:pt modelId="{42C2E65D-2EF9-4B6A-BEC1-5179AC9D69A6}" type="sibTrans" cxnId="{0C13BD3B-9B15-4E60-9BDE-5855957F7B71}">
      <dgm:prSet/>
      <dgm:spPr/>
      <dgm:t>
        <a:bodyPr/>
        <a:lstStyle/>
        <a:p>
          <a:endParaRPr lang="th-TH"/>
        </a:p>
      </dgm:t>
    </dgm:pt>
    <dgm:pt modelId="{247642CC-ACC4-4129-89D4-6458DF7DBC4D}">
      <dgm:prSet phldrT="[Text]" custT="1"/>
      <dgm:spPr/>
      <dgm:t>
        <a:bodyPr/>
        <a:lstStyle/>
        <a:p>
          <a:r>
            <a:rPr lang="th-TH" sz="1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คณะอนุกรรมการจัดทำ</a:t>
          </a:r>
          <a:r>
            <a:rPr lang="th-TH" sz="14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ข้อบังคับ</a:t>
          </a:r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คณะอนุกรรมการจัดทำข้อบังคับระเบียบเกี่ยวกับโครงสร้างองค์กร</a:t>
          </a:r>
        </a:p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 (รองฯ วางแผน)</a:t>
          </a:r>
          <a:endParaRPr lang="th-TH" sz="1400" b="1" dirty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493A578-C33C-4396-8483-ACC85D6DE6BD}" type="parTrans" cxnId="{9095265F-056B-4E4E-9944-8FF3D2B6B1BF}">
      <dgm:prSet/>
      <dgm:spPr/>
      <dgm:t>
        <a:bodyPr/>
        <a:lstStyle/>
        <a:p>
          <a:endParaRPr lang="th-TH"/>
        </a:p>
      </dgm:t>
    </dgm:pt>
    <dgm:pt modelId="{5ED52071-E8DF-4D06-9734-DF22DCB6124F}" type="sibTrans" cxnId="{9095265F-056B-4E4E-9944-8FF3D2B6B1BF}">
      <dgm:prSet/>
      <dgm:spPr/>
      <dgm:t>
        <a:bodyPr/>
        <a:lstStyle/>
        <a:p>
          <a:endParaRPr lang="th-TH"/>
        </a:p>
      </dgm:t>
    </dgm:pt>
    <dgm:pt modelId="{9B131CBC-E20D-4DC8-BE0F-E6EA2293469B}">
      <dgm:prSet phldrT="[Text]" custT="1"/>
      <dgm:spPr/>
      <dgm:t>
        <a:bodyPr anchor="t"/>
        <a:lstStyle/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คณะอนุกรรมการจัดทำข้อบังคับระเบียบเกี่ยวกับการเปลี่ยนสถานภาพและระบบบริหารงานบุคคล</a:t>
          </a:r>
        </a:p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บริหาร)</a:t>
          </a:r>
          <a:endParaRPr lang="th-TH" sz="1400" b="1" dirty="0">
            <a:solidFill>
              <a:schemeClr val="bg1"/>
            </a:solidFill>
          </a:endParaRPr>
        </a:p>
      </dgm:t>
    </dgm:pt>
    <dgm:pt modelId="{3101B8F1-12C8-4208-B50C-28044E9153EA}" type="parTrans" cxnId="{986EA2A2-7218-4ACD-AD7B-191B35235527}">
      <dgm:prSet/>
      <dgm:spPr/>
      <dgm:t>
        <a:bodyPr/>
        <a:lstStyle/>
        <a:p>
          <a:endParaRPr lang="th-TH"/>
        </a:p>
      </dgm:t>
    </dgm:pt>
    <dgm:pt modelId="{46D625C6-E665-442F-942B-B3468451A1A1}" type="sibTrans" cxnId="{986EA2A2-7218-4ACD-AD7B-191B35235527}">
      <dgm:prSet/>
      <dgm:spPr/>
      <dgm:t>
        <a:bodyPr/>
        <a:lstStyle/>
        <a:p>
          <a:endParaRPr lang="th-TH"/>
        </a:p>
      </dgm:t>
    </dgm:pt>
    <dgm:pt modelId="{1DBDC38A-D228-4BAA-8838-B57A2261B247}">
      <dgm:prSet phldrT="[Text]" custT="1"/>
      <dgm:spPr/>
      <dgm:t>
        <a:bodyPr anchor="t"/>
        <a:lstStyle/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คณะอนุกรรมการจัดทำข้อบังคับระเบียบเกี่ยวกับการประกันคุณภาพและการประเมิน</a:t>
          </a:r>
        </a:p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ประกันคุณภาพการศึกษา)</a:t>
          </a:r>
          <a:endParaRPr lang="th-TH" sz="1400" dirty="0">
            <a:solidFill>
              <a:schemeClr val="bg1"/>
            </a:solidFill>
          </a:endParaRPr>
        </a:p>
      </dgm:t>
    </dgm:pt>
    <dgm:pt modelId="{E332E0AE-628F-4919-98EF-C47993E470D3}" type="parTrans" cxnId="{4137CE7F-4247-4F48-87E4-D007983AE843}">
      <dgm:prSet/>
      <dgm:spPr/>
      <dgm:t>
        <a:bodyPr/>
        <a:lstStyle/>
        <a:p>
          <a:endParaRPr lang="th-TH"/>
        </a:p>
      </dgm:t>
    </dgm:pt>
    <dgm:pt modelId="{7E5B46C3-0964-4DE4-B636-7B816819DA28}" type="sibTrans" cxnId="{4137CE7F-4247-4F48-87E4-D007983AE843}">
      <dgm:prSet/>
      <dgm:spPr/>
      <dgm:t>
        <a:bodyPr/>
        <a:lstStyle/>
        <a:p>
          <a:endParaRPr lang="th-TH"/>
        </a:p>
      </dgm:t>
    </dgm:pt>
    <dgm:pt modelId="{DAADF06D-0581-477A-8213-BCE1CD29D1BB}">
      <dgm:prSet custT="1"/>
      <dgm:spPr/>
      <dgm:t>
        <a:bodyPr anchor="t"/>
        <a:lstStyle/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          ระบบบริหารงานวิชาการ</a:t>
          </a:r>
        </a:p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วิชาการ)</a:t>
          </a:r>
        </a:p>
        <a:p>
          <a:endParaRPr lang="th-TH" sz="1400" b="1" dirty="0">
            <a:solidFill>
              <a:schemeClr val="bg1"/>
            </a:solidFill>
            <a:latin typeface="TH SarabunPSK" pitchFamily="34" charset="-34"/>
            <a:ea typeface="Arial Unicode MS" pitchFamily="34" charset="-128"/>
            <a:cs typeface="TH SarabunPSK" pitchFamily="34" charset="-34"/>
          </a:endParaRPr>
        </a:p>
      </dgm:t>
    </dgm:pt>
    <dgm:pt modelId="{08C770C9-864F-48FB-9FD3-77BCDCC55E91}" type="parTrans" cxnId="{3D0A10C5-6E10-49CB-82FF-0F751D873597}">
      <dgm:prSet/>
      <dgm:spPr/>
      <dgm:t>
        <a:bodyPr/>
        <a:lstStyle/>
        <a:p>
          <a:endParaRPr lang="th-TH"/>
        </a:p>
      </dgm:t>
    </dgm:pt>
    <dgm:pt modelId="{CA15A988-6566-4ACD-AB3C-397D9C3F06FD}" type="sibTrans" cxnId="{3D0A10C5-6E10-49CB-82FF-0F751D873597}">
      <dgm:prSet/>
      <dgm:spPr/>
      <dgm:t>
        <a:bodyPr/>
        <a:lstStyle/>
        <a:p>
          <a:endParaRPr lang="th-TH"/>
        </a:p>
      </dgm:t>
    </dgm:pt>
    <dgm:pt modelId="{DDD99B0F-9792-44F9-B30D-159004DB27DA}">
      <dgm:prSet custT="1"/>
      <dgm:spPr/>
      <dgm:t>
        <a:bodyPr anchor="t"/>
        <a:lstStyle/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คณะอนุกรรมการจัดทำข้อบังคับระเบียบเกี่ยวกับโครงสร้างระบบบริหารการเงิน</a:t>
          </a:r>
        </a:p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บริหาร )</a:t>
          </a:r>
          <a:endParaRPr lang="th-TH" sz="1400" b="1" dirty="0">
            <a:solidFill>
              <a:schemeClr val="bg1"/>
            </a:solidFill>
            <a:latin typeface="TH SarabunPSK" pitchFamily="34" charset="-34"/>
            <a:ea typeface="Arial Unicode MS" pitchFamily="34" charset="-128"/>
            <a:cs typeface="TH SarabunPSK" pitchFamily="34" charset="-34"/>
          </a:endParaRPr>
        </a:p>
      </dgm:t>
    </dgm:pt>
    <dgm:pt modelId="{214BC78C-6C39-42A0-8D58-8335284E7A7E}" type="parTrans" cxnId="{59D41C43-2288-4A9A-AFB5-7D73B356CF5A}">
      <dgm:prSet/>
      <dgm:spPr/>
      <dgm:t>
        <a:bodyPr/>
        <a:lstStyle/>
        <a:p>
          <a:endParaRPr lang="th-TH"/>
        </a:p>
      </dgm:t>
    </dgm:pt>
    <dgm:pt modelId="{12899681-9660-44D2-9AEC-DE26CB986F22}" type="sibTrans" cxnId="{59D41C43-2288-4A9A-AFB5-7D73B356CF5A}">
      <dgm:prSet/>
      <dgm:spPr/>
      <dgm:t>
        <a:bodyPr/>
        <a:lstStyle/>
        <a:p>
          <a:endParaRPr lang="th-TH"/>
        </a:p>
      </dgm:t>
    </dgm:pt>
    <dgm:pt modelId="{62E3EF5E-A345-4224-99BD-6C5D31449CA9}">
      <dgm:prSet custT="1"/>
      <dgm:spPr/>
      <dgm:t>
        <a:bodyPr anchor="t"/>
        <a:lstStyle/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คณะอนุกรรมการจัดทำข้อบังคับระเบียบเกี่ยวกับโครงสร้างระบบบริหารงานกิจการนักศึกษา</a:t>
          </a:r>
        </a:p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กิจการนักศึกษา)</a:t>
          </a:r>
          <a:endParaRPr lang="th-TH" sz="1400" b="1" dirty="0">
            <a:solidFill>
              <a:schemeClr val="bg1"/>
            </a:solidFill>
            <a:latin typeface="TH SarabunPSK" pitchFamily="34" charset="-34"/>
            <a:ea typeface="Arial Unicode MS" pitchFamily="34" charset="-128"/>
            <a:cs typeface="TH SarabunPSK" pitchFamily="34" charset="-34"/>
          </a:endParaRPr>
        </a:p>
      </dgm:t>
    </dgm:pt>
    <dgm:pt modelId="{E52E9C03-96F8-4870-A8C1-E729234D7B6A}" type="parTrans" cxnId="{ECD0D163-5293-42F6-AF64-E5A48C37D0F8}">
      <dgm:prSet/>
      <dgm:spPr/>
      <dgm:t>
        <a:bodyPr/>
        <a:lstStyle/>
        <a:p>
          <a:endParaRPr lang="th-TH"/>
        </a:p>
      </dgm:t>
    </dgm:pt>
    <dgm:pt modelId="{EC635629-C9C0-4A2D-84D1-F35CB72C15A9}" type="sibTrans" cxnId="{ECD0D163-5293-42F6-AF64-E5A48C37D0F8}">
      <dgm:prSet/>
      <dgm:spPr/>
      <dgm:t>
        <a:bodyPr/>
        <a:lstStyle/>
        <a:p>
          <a:endParaRPr lang="th-TH"/>
        </a:p>
      </dgm:t>
    </dgm:pt>
    <dgm:pt modelId="{2FF2687C-8FD8-4A15-AA5D-117B58814536}">
      <dgm:prSet custT="1"/>
      <dgm:spPr/>
      <dgm:t>
        <a:bodyPr anchor="t"/>
        <a:lstStyle/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คณะอนุกรรมการจัดทำข้อบังคับระเบียบเกี่ยวกับโครงสร้างระบบบริหารงานกิจการนักศึกษา</a:t>
          </a:r>
        </a:p>
        <a:p>
          <a:r>
            <a:rPr lang="th-TH" sz="1400" b="1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พระราชวังสนามจันทร์ )</a:t>
          </a:r>
          <a:endParaRPr lang="th-TH" sz="1400" b="1" dirty="0">
            <a:solidFill>
              <a:schemeClr val="bg1"/>
            </a:solidFill>
            <a:latin typeface="TH SarabunPSK" pitchFamily="34" charset="-34"/>
            <a:ea typeface="Arial Unicode MS" pitchFamily="34" charset="-128"/>
            <a:cs typeface="TH SarabunPSK" pitchFamily="34" charset="-34"/>
          </a:endParaRPr>
        </a:p>
      </dgm:t>
    </dgm:pt>
    <dgm:pt modelId="{2A8A4CDE-A4E8-4128-B767-04513BD55134}" type="parTrans" cxnId="{69B31C04-F781-4D30-A15D-2FF3852F8C23}">
      <dgm:prSet/>
      <dgm:spPr/>
      <dgm:t>
        <a:bodyPr/>
        <a:lstStyle/>
        <a:p>
          <a:endParaRPr lang="th-TH"/>
        </a:p>
      </dgm:t>
    </dgm:pt>
    <dgm:pt modelId="{A6E62577-C454-4316-9080-2B83D1EE38DA}" type="sibTrans" cxnId="{69B31C04-F781-4D30-A15D-2FF3852F8C23}">
      <dgm:prSet/>
      <dgm:spPr/>
      <dgm:t>
        <a:bodyPr/>
        <a:lstStyle/>
        <a:p>
          <a:endParaRPr lang="th-TH"/>
        </a:p>
      </dgm:t>
    </dgm:pt>
    <dgm:pt modelId="{063F37A9-F74F-406C-8C09-9D4B1DC80EF1}" type="pres">
      <dgm:prSet presAssocID="{363A8B3E-7042-451A-B557-D0944E357F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5D05A9E0-44FC-48EF-9B51-A7E67AD4CD2D}" type="pres">
      <dgm:prSet presAssocID="{8A933451-5285-402B-8F89-55F1A4C41770}" presName="hierRoot1" presStyleCnt="0">
        <dgm:presLayoutVars>
          <dgm:hierBranch val="init"/>
        </dgm:presLayoutVars>
      </dgm:prSet>
      <dgm:spPr/>
    </dgm:pt>
    <dgm:pt modelId="{5F9D5840-FBD8-4575-AF8E-041281DB7855}" type="pres">
      <dgm:prSet presAssocID="{8A933451-5285-402B-8F89-55F1A4C41770}" presName="rootComposite1" presStyleCnt="0"/>
      <dgm:spPr/>
    </dgm:pt>
    <dgm:pt modelId="{8ABCE74E-8921-42F8-8AE2-0BC568F20DC3}" type="pres">
      <dgm:prSet presAssocID="{8A933451-5285-402B-8F89-55F1A4C41770}" presName="rootText1" presStyleLbl="node0" presStyleIdx="0" presStyleCnt="1" custScaleX="1484792" custScaleY="279593" custLinFactNeighborX="18560" custLinFactNeighborY="-8970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5FBAFB6-2C3C-4B70-8D2C-8F8134F90661}" type="pres">
      <dgm:prSet presAssocID="{8A933451-5285-402B-8F89-55F1A4C41770}" presName="rootConnector1" presStyleLbl="node1" presStyleIdx="0" presStyleCnt="0"/>
      <dgm:spPr/>
      <dgm:t>
        <a:bodyPr/>
        <a:lstStyle/>
        <a:p>
          <a:endParaRPr lang="th-TH"/>
        </a:p>
      </dgm:t>
    </dgm:pt>
    <dgm:pt modelId="{6B4977FF-CA7B-40E0-896D-38763A3C6A71}" type="pres">
      <dgm:prSet presAssocID="{8A933451-5285-402B-8F89-55F1A4C41770}" presName="hierChild2" presStyleCnt="0"/>
      <dgm:spPr/>
    </dgm:pt>
    <dgm:pt modelId="{27B6B98B-79BA-43E0-A440-1654E41DDFB0}" type="pres">
      <dgm:prSet presAssocID="{A493A578-C33C-4396-8483-ACC85D6DE6BD}" presName="Name37" presStyleLbl="parChTrans1D2" presStyleIdx="0" presStyleCnt="7"/>
      <dgm:spPr/>
      <dgm:t>
        <a:bodyPr/>
        <a:lstStyle/>
        <a:p>
          <a:endParaRPr lang="th-TH"/>
        </a:p>
      </dgm:t>
    </dgm:pt>
    <dgm:pt modelId="{BD947118-1882-47EC-8610-7CFF463B5652}" type="pres">
      <dgm:prSet presAssocID="{247642CC-ACC4-4129-89D4-6458DF7DBC4D}" presName="hierRoot2" presStyleCnt="0">
        <dgm:presLayoutVars>
          <dgm:hierBranch val="init"/>
        </dgm:presLayoutVars>
      </dgm:prSet>
      <dgm:spPr/>
    </dgm:pt>
    <dgm:pt modelId="{A91D598F-2CB7-4F04-BE77-9ED02B4A1B60}" type="pres">
      <dgm:prSet presAssocID="{247642CC-ACC4-4129-89D4-6458DF7DBC4D}" presName="rootComposite" presStyleCnt="0"/>
      <dgm:spPr/>
    </dgm:pt>
    <dgm:pt modelId="{9632DC56-FAF5-475D-AC8D-168C3DE86D2A}" type="pres">
      <dgm:prSet presAssocID="{247642CC-ACC4-4129-89D4-6458DF7DBC4D}" presName="rootText" presStyleLbl="node2" presStyleIdx="0" presStyleCnt="7" custScaleX="255966" custScaleY="41340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679D25D-BB2A-404A-A07B-3779B52AC1D5}" type="pres">
      <dgm:prSet presAssocID="{247642CC-ACC4-4129-89D4-6458DF7DBC4D}" presName="rootConnector" presStyleLbl="node2" presStyleIdx="0" presStyleCnt="7"/>
      <dgm:spPr/>
      <dgm:t>
        <a:bodyPr/>
        <a:lstStyle/>
        <a:p>
          <a:endParaRPr lang="th-TH"/>
        </a:p>
      </dgm:t>
    </dgm:pt>
    <dgm:pt modelId="{68798E34-23A9-466E-B875-1070656CD6C7}" type="pres">
      <dgm:prSet presAssocID="{247642CC-ACC4-4129-89D4-6458DF7DBC4D}" presName="hierChild4" presStyleCnt="0"/>
      <dgm:spPr/>
    </dgm:pt>
    <dgm:pt modelId="{FED54929-60C4-4482-8C3B-8A6DB65A6017}" type="pres">
      <dgm:prSet presAssocID="{247642CC-ACC4-4129-89D4-6458DF7DBC4D}" presName="hierChild5" presStyleCnt="0"/>
      <dgm:spPr/>
    </dgm:pt>
    <dgm:pt modelId="{B324EA57-3F1A-4C81-B93B-4F0FB429978D}" type="pres">
      <dgm:prSet presAssocID="{3101B8F1-12C8-4208-B50C-28044E9153EA}" presName="Name37" presStyleLbl="parChTrans1D2" presStyleIdx="1" presStyleCnt="7"/>
      <dgm:spPr/>
      <dgm:t>
        <a:bodyPr/>
        <a:lstStyle/>
        <a:p>
          <a:endParaRPr lang="th-TH"/>
        </a:p>
      </dgm:t>
    </dgm:pt>
    <dgm:pt modelId="{360ECC47-8F56-4B9E-B6B6-626775C954AC}" type="pres">
      <dgm:prSet presAssocID="{9B131CBC-E20D-4DC8-BE0F-E6EA2293469B}" presName="hierRoot2" presStyleCnt="0">
        <dgm:presLayoutVars>
          <dgm:hierBranch val="init"/>
        </dgm:presLayoutVars>
      </dgm:prSet>
      <dgm:spPr/>
    </dgm:pt>
    <dgm:pt modelId="{0B014006-7BD4-4F69-950A-3D69E98BB9F5}" type="pres">
      <dgm:prSet presAssocID="{9B131CBC-E20D-4DC8-BE0F-E6EA2293469B}" presName="rootComposite" presStyleCnt="0"/>
      <dgm:spPr/>
    </dgm:pt>
    <dgm:pt modelId="{7F3ADC89-E7AC-4252-803E-64343BF99741}" type="pres">
      <dgm:prSet presAssocID="{9B131CBC-E20D-4DC8-BE0F-E6EA2293469B}" presName="rootText" presStyleLbl="node2" presStyleIdx="1" presStyleCnt="7" custScaleX="195054" custScaleY="61562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0B130EE5-209F-4609-BF1C-1C54A0418D5B}" type="pres">
      <dgm:prSet presAssocID="{9B131CBC-E20D-4DC8-BE0F-E6EA2293469B}" presName="rootConnector" presStyleLbl="node2" presStyleIdx="1" presStyleCnt="7"/>
      <dgm:spPr/>
      <dgm:t>
        <a:bodyPr/>
        <a:lstStyle/>
        <a:p>
          <a:endParaRPr lang="th-TH"/>
        </a:p>
      </dgm:t>
    </dgm:pt>
    <dgm:pt modelId="{DCC13571-4862-4139-9488-8177A33AAC6C}" type="pres">
      <dgm:prSet presAssocID="{9B131CBC-E20D-4DC8-BE0F-E6EA2293469B}" presName="hierChild4" presStyleCnt="0"/>
      <dgm:spPr/>
    </dgm:pt>
    <dgm:pt modelId="{5C25DF38-FF2F-4C75-B058-9114FCFE9183}" type="pres">
      <dgm:prSet presAssocID="{9B131CBC-E20D-4DC8-BE0F-E6EA2293469B}" presName="hierChild5" presStyleCnt="0"/>
      <dgm:spPr/>
    </dgm:pt>
    <dgm:pt modelId="{DB67BFFA-6455-4FE9-9B97-F913E096BB34}" type="pres">
      <dgm:prSet presAssocID="{08C770C9-864F-48FB-9FD3-77BCDCC55E91}" presName="Name37" presStyleLbl="parChTrans1D2" presStyleIdx="2" presStyleCnt="7"/>
      <dgm:spPr/>
      <dgm:t>
        <a:bodyPr/>
        <a:lstStyle/>
        <a:p>
          <a:endParaRPr lang="th-TH"/>
        </a:p>
      </dgm:t>
    </dgm:pt>
    <dgm:pt modelId="{8595F22B-B7A0-4643-8B25-C28A77E66DC4}" type="pres">
      <dgm:prSet presAssocID="{DAADF06D-0581-477A-8213-BCE1CD29D1BB}" presName="hierRoot2" presStyleCnt="0">
        <dgm:presLayoutVars>
          <dgm:hierBranch val="init"/>
        </dgm:presLayoutVars>
      </dgm:prSet>
      <dgm:spPr/>
    </dgm:pt>
    <dgm:pt modelId="{138A7B3C-5EBC-4417-AAFF-26EE88824578}" type="pres">
      <dgm:prSet presAssocID="{DAADF06D-0581-477A-8213-BCE1CD29D1BB}" presName="rootComposite" presStyleCnt="0"/>
      <dgm:spPr/>
    </dgm:pt>
    <dgm:pt modelId="{3254CB46-42DE-4DC9-BBC1-FA6D8C2D51B4}" type="pres">
      <dgm:prSet presAssocID="{DAADF06D-0581-477A-8213-BCE1CD29D1BB}" presName="rootText" presStyleLbl="node2" presStyleIdx="2" presStyleCnt="7" custScaleX="173544" custScaleY="484487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A5743184-94DC-405A-BA40-AED05C4E9C0E}" type="pres">
      <dgm:prSet presAssocID="{DAADF06D-0581-477A-8213-BCE1CD29D1BB}" presName="rootConnector" presStyleLbl="node2" presStyleIdx="2" presStyleCnt="7"/>
      <dgm:spPr/>
      <dgm:t>
        <a:bodyPr/>
        <a:lstStyle/>
        <a:p>
          <a:endParaRPr lang="th-TH"/>
        </a:p>
      </dgm:t>
    </dgm:pt>
    <dgm:pt modelId="{F62E9D06-621C-4024-8F45-766AC6D374CA}" type="pres">
      <dgm:prSet presAssocID="{DAADF06D-0581-477A-8213-BCE1CD29D1BB}" presName="hierChild4" presStyleCnt="0"/>
      <dgm:spPr/>
    </dgm:pt>
    <dgm:pt modelId="{9A5D4EBF-6E38-42D5-8188-D60D5AA76CB0}" type="pres">
      <dgm:prSet presAssocID="{DAADF06D-0581-477A-8213-BCE1CD29D1BB}" presName="hierChild5" presStyleCnt="0"/>
      <dgm:spPr/>
    </dgm:pt>
    <dgm:pt modelId="{C4FC5108-B856-4707-95C8-BA3D2F34B73F}" type="pres">
      <dgm:prSet presAssocID="{214BC78C-6C39-42A0-8D58-8335284E7A7E}" presName="Name37" presStyleLbl="parChTrans1D2" presStyleIdx="3" presStyleCnt="7"/>
      <dgm:spPr/>
      <dgm:t>
        <a:bodyPr/>
        <a:lstStyle/>
        <a:p>
          <a:endParaRPr lang="th-TH"/>
        </a:p>
      </dgm:t>
    </dgm:pt>
    <dgm:pt modelId="{38760423-FE3C-44E1-9C9C-4DC481E844BB}" type="pres">
      <dgm:prSet presAssocID="{DDD99B0F-9792-44F9-B30D-159004DB27DA}" presName="hierRoot2" presStyleCnt="0">
        <dgm:presLayoutVars>
          <dgm:hierBranch val="init"/>
        </dgm:presLayoutVars>
      </dgm:prSet>
      <dgm:spPr/>
    </dgm:pt>
    <dgm:pt modelId="{B68E44E2-B92A-4C92-8531-B62571F01D11}" type="pres">
      <dgm:prSet presAssocID="{DDD99B0F-9792-44F9-B30D-159004DB27DA}" presName="rootComposite" presStyleCnt="0"/>
      <dgm:spPr/>
    </dgm:pt>
    <dgm:pt modelId="{EF506538-E022-4591-98B0-057A40827174}" type="pres">
      <dgm:prSet presAssocID="{DDD99B0F-9792-44F9-B30D-159004DB27DA}" presName="rootText" presStyleLbl="node2" presStyleIdx="3" presStyleCnt="7" custScaleX="176973" custScaleY="564436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73032C66-CCEF-48EB-968F-4F69011C9195}" type="pres">
      <dgm:prSet presAssocID="{DDD99B0F-9792-44F9-B30D-159004DB27DA}" presName="rootConnector" presStyleLbl="node2" presStyleIdx="3" presStyleCnt="7"/>
      <dgm:spPr/>
      <dgm:t>
        <a:bodyPr/>
        <a:lstStyle/>
        <a:p>
          <a:endParaRPr lang="th-TH"/>
        </a:p>
      </dgm:t>
    </dgm:pt>
    <dgm:pt modelId="{02B499FD-BAA4-4B03-9E3E-AC79359F52FD}" type="pres">
      <dgm:prSet presAssocID="{DDD99B0F-9792-44F9-B30D-159004DB27DA}" presName="hierChild4" presStyleCnt="0"/>
      <dgm:spPr/>
    </dgm:pt>
    <dgm:pt modelId="{950446CA-063F-464A-B00F-A6B69BB226F0}" type="pres">
      <dgm:prSet presAssocID="{DDD99B0F-9792-44F9-B30D-159004DB27DA}" presName="hierChild5" presStyleCnt="0"/>
      <dgm:spPr/>
    </dgm:pt>
    <dgm:pt modelId="{79F16C0E-073D-42B9-B41A-BE4273CB8361}" type="pres">
      <dgm:prSet presAssocID="{E52E9C03-96F8-4870-A8C1-E729234D7B6A}" presName="Name37" presStyleLbl="parChTrans1D2" presStyleIdx="4" presStyleCnt="7"/>
      <dgm:spPr/>
      <dgm:t>
        <a:bodyPr/>
        <a:lstStyle/>
        <a:p>
          <a:endParaRPr lang="th-TH"/>
        </a:p>
      </dgm:t>
    </dgm:pt>
    <dgm:pt modelId="{3B24AA8A-5ECE-46C9-B290-21DCC54BD084}" type="pres">
      <dgm:prSet presAssocID="{62E3EF5E-A345-4224-99BD-6C5D31449CA9}" presName="hierRoot2" presStyleCnt="0">
        <dgm:presLayoutVars>
          <dgm:hierBranch val="init"/>
        </dgm:presLayoutVars>
      </dgm:prSet>
      <dgm:spPr/>
    </dgm:pt>
    <dgm:pt modelId="{0B92D840-004F-4EF2-8D6D-BDD02DCD1EEB}" type="pres">
      <dgm:prSet presAssocID="{62E3EF5E-A345-4224-99BD-6C5D31449CA9}" presName="rootComposite" presStyleCnt="0"/>
      <dgm:spPr/>
    </dgm:pt>
    <dgm:pt modelId="{9E249E7F-8211-4E0A-B0C2-F892C516D212}" type="pres">
      <dgm:prSet presAssocID="{62E3EF5E-A345-4224-99BD-6C5D31449CA9}" presName="rootText" presStyleLbl="node2" presStyleIdx="4" presStyleCnt="7" custScaleX="195885" custScaleY="453727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EF50F9EC-E41B-4D42-A653-05B2CAE125AA}" type="pres">
      <dgm:prSet presAssocID="{62E3EF5E-A345-4224-99BD-6C5D31449CA9}" presName="rootConnector" presStyleLbl="node2" presStyleIdx="4" presStyleCnt="7"/>
      <dgm:spPr/>
      <dgm:t>
        <a:bodyPr/>
        <a:lstStyle/>
        <a:p>
          <a:endParaRPr lang="th-TH"/>
        </a:p>
      </dgm:t>
    </dgm:pt>
    <dgm:pt modelId="{530A6C57-D09E-4A6F-9763-E3D9F96404E0}" type="pres">
      <dgm:prSet presAssocID="{62E3EF5E-A345-4224-99BD-6C5D31449CA9}" presName="hierChild4" presStyleCnt="0"/>
      <dgm:spPr/>
    </dgm:pt>
    <dgm:pt modelId="{46FF0309-4A28-4418-96BE-F7AFEF22EDB2}" type="pres">
      <dgm:prSet presAssocID="{62E3EF5E-A345-4224-99BD-6C5D31449CA9}" presName="hierChild5" presStyleCnt="0"/>
      <dgm:spPr/>
    </dgm:pt>
    <dgm:pt modelId="{BF4E4F50-B880-4601-9F22-56D8680A4662}" type="pres">
      <dgm:prSet presAssocID="{2A8A4CDE-A4E8-4128-B767-04513BD55134}" presName="Name37" presStyleLbl="parChTrans1D2" presStyleIdx="5" presStyleCnt="7"/>
      <dgm:spPr/>
      <dgm:t>
        <a:bodyPr/>
        <a:lstStyle/>
        <a:p>
          <a:endParaRPr lang="th-TH"/>
        </a:p>
      </dgm:t>
    </dgm:pt>
    <dgm:pt modelId="{0C5020EF-78B6-4CFF-B022-D18C62FD6BF6}" type="pres">
      <dgm:prSet presAssocID="{2FF2687C-8FD8-4A15-AA5D-117B58814536}" presName="hierRoot2" presStyleCnt="0">
        <dgm:presLayoutVars>
          <dgm:hierBranch val="init"/>
        </dgm:presLayoutVars>
      </dgm:prSet>
      <dgm:spPr/>
    </dgm:pt>
    <dgm:pt modelId="{78C08AC7-38F0-4A7B-8D67-EEFF677D9C15}" type="pres">
      <dgm:prSet presAssocID="{2FF2687C-8FD8-4A15-AA5D-117B58814536}" presName="rootComposite" presStyleCnt="0"/>
      <dgm:spPr/>
    </dgm:pt>
    <dgm:pt modelId="{EB08E3A4-0289-45AC-A024-DC6CA750317F}" type="pres">
      <dgm:prSet presAssocID="{2FF2687C-8FD8-4A15-AA5D-117B58814536}" presName="rootText" presStyleLbl="node2" presStyleIdx="5" presStyleCnt="7" custScaleX="192518" custScaleY="67957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BAC8846B-D49F-48DD-B81C-6FD4C8F396B2}" type="pres">
      <dgm:prSet presAssocID="{2FF2687C-8FD8-4A15-AA5D-117B58814536}" presName="rootConnector" presStyleLbl="node2" presStyleIdx="5" presStyleCnt="7"/>
      <dgm:spPr/>
      <dgm:t>
        <a:bodyPr/>
        <a:lstStyle/>
        <a:p>
          <a:endParaRPr lang="th-TH"/>
        </a:p>
      </dgm:t>
    </dgm:pt>
    <dgm:pt modelId="{8CFD8C0C-3652-47D6-BDD3-9EEAA1186C49}" type="pres">
      <dgm:prSet presAssocID="{2FF2687C-8FD8-4A15-AA5D-117B58814536}" presName="hierChild4" presStyleCnt="0"/>
      <dgm:spPr/>
    </dgm:pt>
    <dgm:pt modelId="{9DF0BB34-3339-43D8-BA10-958D25A60F49}" type="pres">
      <dgm:prSet presAssocID="{2FF2687C-8FD8-4A15-AA5D-117B58814536}" presName="hierChild5" presStyleCnt="0"/>
      <dgm:spPr/>
    </dgm:pt>
    <dgm:pt modelId="{E2778D6A-DF8A-408A-942B-60184FD43A67}" type="pres">
      <dgm:prSet presAssocID="{E332E0AE-628F-4919-98EF-C47993E470D3}" presName="Name37" presStyleLbl="parChTrans1D2" presStyleIdx="6" presStyleCnt="7"/>
      <dgm:spPr/>
      <dgm:t>
        <a:bodyPr/>
        <a:lstStyle/>
        <a:p>
          <a:endParaRPr lang="th-TH"/>
        </a:p>
      </dgm:t>
    </dgm:pt>
    <dgm:pt modelId="{0080FED8-D111-4259-B4DB-E2B42A8EC546}" type="pres">
      <dgm:prSet presAssocID="{1DBDC38A-D228-4BAA-8838-B57A2261B247}" presName="hierRoot2" presStyleCnt="0">
        <dgm:presLayoutVars>
          <dgm:hierBranch val="init"/>
        </dgm:presLayoutVars>
      </dgm:prSet>
      <dgm:spPr/>
    </dgm:pt>
    <dgm:pt modelId="{D9C36550-EE98-405F-8C16-2747A4AD83F5}" type="pres">
      <dgm:prSet presAssocID="{1DBDC38A-D228-4BAA-8838-B57A2261B247}" presName="rootComposite" presStyleCnt="0"/>
      <dgm:spPr/>
    </dgm:pt>
    <dgm:pt modelId="{EF32653A-ED1E-49F5-B3FC-16F98AA549FC}" type="pres">
      <dgm:prSet presAssocID="{1DBDC38A-D228-4BAA-8838-B57A2261B247}" presName="rootText" presStyleLbl="node2" presStyleIdx="6" presStyleCnt="7" custScaleX="290271" custScaleY="336100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86D87810-3AB7-4EE2-BB01-D7624A2C188F}" type="pres">
      <dgm:prSet presAssocID="{1DBDC38A-D228-4BAA-8838-B57A2261B247}" presName="rootConnector" presStyleLbl="node2" presStyleIdx="6" presStyleCnt="7"/>
      <dgm:spPr/>
      <dgm:t>
        <a:bodyPr/>
        <a:lstStyle/>
        <a:p>
          <a:endParaRPr lang="th-TH"/>
        </a:p>
      </dgm:t>
    </dgm:pt>
    <dgm:pt modelId="{2B820DCE-0753-4BCE-B91D-20A262E906C5}" type="pres">
      <dgm:prSet presAssocID="{1DBDC38A-D228-4BAA-8838-B57A2261B247}" presName="hierChild4" presStyleCnt="0"/>
      <dgm:spPr/>
    </dgm:pt>
    <dgm:pt modelId="{6C1A2311-9888-4821-98B1-8E3EB5C94BF8}" type="pres">
      <dgm:prSet presAssocID="{1DBDC38A-D228-4BAA-8838-B57A2261B247}" presName="hierChild5" presStyleCnt="0"/>
      <dgm:spPr/>
    </dgm:pt>
    <dgm:pt modelId="{97BC2A0F-7B47-4532-B894-7F960F38E6A5}" type="pres">
      <dgm:prSet presAssocID="{8A933451-5285-402B-8F89-55F1A4C41770}" presName="hierChild3" presStyleCnt="0"/>
      <dgm:spPr/>
    </dgm:pt>
  </dgm:ptLst>
  <dgm:cxnLst>
    <dgm:cxn modelId="{A7D35EA5-5183-4EE5-8FE2-D79A9016BF8F}" type="presOf" srcId="{62E3EF5E-A345-4224-99BD-6C5D31449CA9}" destId="{EF50F9EC-E41B-4D42-A653-05B2CAE125AA}" srcOrd="1" destOrd="0" presId="urn:microsoft.com/office/officeart/2005/8/layout/orgChart1"/>
    <dgm:cxn modelId="{D81DBBD6-B89A-48A3-8C8E-21DFFAE7C95D}" type="presOf" srcId="{DAADF06D-0581-477A-8213-BCE1CD29D1BB}" destId="{A5743184-94DC-405A-BA40-AED05C4E9C0E}" srcOrd="1" destOrd="0" presId="urn:microsoft.com/office/officeart/2005/8/layout/orgChart1"/>
    <dgm:cxn modelId="{5C62EDF7-EAD1-4C24-A1B3-E61E5E6779D8}" type="presOf" srcId="{9B131CBC-E20D-4DC8-BE0F-E6EA2293469B}" destId="{7F3ADC89-E7AC-4252-803E-64343BF99741}" srcOrd="0" destOrd="0" presId="urn:microsoft.com/office/officeart/2005/8/layout/orgChart1"/>
    <dgm:cxn modelId="{CC144615-A3EF-4F0D-B572-78B03662C481}" type="presOf" srcId="{9B131CBC-E20D-4DC8-BE0F-E6EA2293469B}" destId="{0B130EE5-209F-4609-BF1C-1C54A0418D5B}" srcOrd="1" destOrd="0" presId="urn:microsoft.com/office/officeart/2005/8/layout/orgChart1"/>
    <dgm:cxn modelId="{8178C1CD-7942-4DD4-B4EB-6AFCFD1968AA}" type="presOf" srcId="{3101B8F1-12C8-4208-B50C-28044E9153EA}" destId="{B324EA57-3F1A-4C81-B93B-4F0FB429978D}" srcOrd="0" destOrd="0" presId="urn:microsoft.com/office/officeart/2005/8/layout/orgChart1"/>
    <dgm:cxn modelId="{69B31C04-F781-4D30-A15D-2FF3852F8C23}" srcId="{8A933451-5285-402B-8F89-55F1A4C41770}" destId="{2FF2687C-8FD8-4A15-AA5D-117B58814536}" srcOrd="5" destOrd="0" parTransId="{2A8A4CDE-A4E8-4128-B767-04513BD55134}" sibTransId="{A6E62577-C454-4316-9080-2B83D1EE38DA}"/>
    <dgm:cxn modelId="{96C8806D-B838-437B-B3BE-355F0852491B}" type="presOf" srcId="{1DBDC38A-D228-4BAA-8838-B57A2261B247}" destId="{EF32653A-ED1E-49F5-B3FC-16F98AA549FC}" srcOrd="0" destOrd="0" presId="urn:microsoft.com/office/officeart/2005/8/layout/orgChart1"/>
    <dgm:cxn modelId="{9095265F-056B-4E4E-9944-8FF3D2B6B1BF}" srcId="{8A933451-5285-402B-8F89-55F1A4C41770}" destId="{247642CC-ACC4-4129-89D4-6458DF7DBC4D}" srcOrd="0" destOrd="0" parTransId="{A493A578-C33C-4396-8483-ACC85D6DE6BD}" sibTransId="{5ED52071-E8DF-4D06-9734-DF22DCB6124F}"/>
    <dgm:cxn modelId="{8E993E4B-C958-4420-9036-636C99C7CC04}" type="presOf" srcId="{214BC78C-6C39-42A0-8D58-8335284E7A7E}" destId="{C4FC5108-B856-4707-95C8-BA3D2F34B73F}" srcOrd="0" destOrd="0" presId="urn:microsoft.com/office/officeart/2005/8/layout/orgChart1"/>
    <dgm:cxn modelId="{3D0A10C5-6E10-49CB-82FF-0F751D873597}" srcId="{8A933451-5285-402B-8F89-55F1A4C41770}" destId="{DAADF06D-0581-477A-8213-BCE1CD29D1BB}" srcOrd="2" destOrd="0" parTransId="{08C770C9-864F-48FB-9FD3-77BCDCC55E91}" sibTransId="{CA15A988-6566-4ACD-AB3C-397D9C3F06FD}"/>
    <dgm:cxn modelId="{0C09D700-DD51-4E6D-98BB-5A4A2726800E}" type="presOf" srcId="{E332E0AE-628F-4919-98EF-C47993E470D3}" destId="{E2778D6A-DF8A-408A-942B-60184FD43A67}" srcOrd="0" destOrd="0" presId="urn:microsoft.com/office/officeart/2005/8/layout/orgChart1"/>
    <dgm:cxn modelId="{1F051061-9563-47BD-82BC-B2E32A09888D}" type="presOf" srcId="{247642CC-ACC4-4129-89D4-6458DF7DBC4D}" destId="{9632DC56-FAF5-475D-AC8D-168C3DE86D2A}" srcOrd="0" destOrd="0" presId="urn:microsoft.com/office/officeart/2005/8/layout/orgChart1"/>
    <dgm:cxn modelId="{5FFAA936-003D-4549-BA4E-7D4DD384D10A}" type="presOf" srcId="{363A8B3E-7042-451A-B557-D0944E357FE3}" destId="{063F37A9-F74F-406C-8C09-9D4B1DC80EF1}" srcOrd="0" destOrd="0" presId="urn:microsoft.com/office/officeart/2005/8/layout/orgChart1"/>
    <dgm:cxn modelId="{645A4D5D-78FB-4E5C-89D8-447724A377D8}" type="presOf" srcId="{DDD99B0F-9792-44F9-B30D-159004DB27DA}" destId="{EF506538-E022-4591-98B0-057A40827174}" srcOrd="0" destOrd="0" presId="urn:microsoft.com/office/officeart/2005/8/layout/orgChart1"/>
    <dgm:cxn modelId="{755345FD-E0F1-48E1-BB40-7ACFF2695B61}" type="presOf" srcId="{08C770C9-864F-48FB-9FD3-77BCDCC55E91}" destId="{DB67BFFA-6455-4FE9-9B97-F913E096BB34}" srcOrd="0" destOrd="0" presId="urn:microsoft.com/office/officeart/2005/8/layout/orgChart1"/>
    <dgm:cxn modelId="{4137CE7F-4247-4F48-87E4-D007983AE843}" srcId="{8A933451-5285-402B-8F89-55F1A4C41770}" destId="{1DBDC38A-D228-4BAA-8838-B57A2261B247}" srcOrd="6" destOrd="0" parTransId="{E332E0AE-628F-4919-98EF-C47993E470D3}" sibTransId="{7E5B46C3-0964-4DE4-B636-7B816819DA28}"/>
    <dgm:cxn modelId="{6F5F8771-3503-4DF7-BA0E-A208974273A9}" type="presOf" srcId="{62E3EF5E-A345-4224-99BD-6C5D31449CA9}" destId="{9E249E7F-8211-4E0A-B0C2-F892C516D212}" srcOrd="0" destOrd="0" presId="urn:microsoft.com/office/officeart/2005/8/layout/orgChart1"/>
    <dgm:cxn modelId="{986EA2A2-7218-4ACD-AD7B-191B35235527}" srcId="{8A933451-5285-402B-8F89-55F1A4C41770}" destId="{9B131CBC-E20D-4DC8-BE0F-E6EA2293469B}" srcOrd="1" destOrd="0" parTransId="{3101B8F1-12C8-4208-B50C-28044E9153EA}" sibTransId="{46D625C6-E665-442F-942B-B3468451A1A1}"/>
    <dgm:cxn modelId="{1906B84D-27E1-4CFE-B776-8659B3942538}" type="presOf" srcId="{DDD99B0F-9792-44F9-B30D-159004DB27DA}" destId="{73032C66-CCEF-48EB-968F-4F69011C9195}" srcOrd="1" destOrd="0" presId="urn:microsoft.com/office/officeart/2005/8/layout/orgChart1"/>
    <dgm:cxn modelId="{ECD0D163-5293-42F6-AF64-E5A48C37D0F8}" srcId="{8A933451-5285-402B-8F89-55F1A4C41770}" destId="{62E3EF5E-A345-4224-99BD-6C5D31449CA9}" srcOrd="4" destOrd="0" parTransId="{E52E9C03-96F8-4870-A8C1-E729234D7B6A}" sibTransId="{EC635629-C9C0-4A2D-84D1-F35CB72C15A9}"/>
    <dgm:cxn modelId="{7FD5BCE3-060E-42FF-A604-FD8E1C3C8216}" type="presOf" srcId="{1DBDC38A-D228-4BAA-8838-B57A2261B247}" destId="{86D87810-3AB7-4EE2-BB01-D7624A2C188F}" srcOrd="1" destOrd="0" presId="urn:microsoft.com/office/officeart/2005/8/layout/orgChart1"/>
    <dgm:cxn modelId="{DE1A5670-4FE6-4989-8F47-B898E7C03762}" type="presOf" srcId="{E52E9C03-96F8-4870-A8C1-E729234D7B6A}" destId="{79F16C0E-073D-42B9-B41A-BE4273CB8361}" srcOrd="0" destOrd="0" presId="urn:microsoft.com/office/officeart/2005/8/layout/orgChart1"/>
    <dgm:cxn modelId="{59D41C43-2288-4A9A-AFB5-7D73B356CF5A}" srcId="{8A933451-5285-402B-8F89-55F1A4C41770}" destId="{DDD99B0F-9792-44F9-B30D-159004DB27DA}" srcOrd="3" destOrd="0" parTransId="{214BC78C-6C39-42A0-8D58-8335284E7A7E}" sibTransId="{12899681-9660-44D2-9AEC-DE26CB986F22}"/>
    <dgm:cxn modelId="{0C13BD3B-9B15-4E60-9BDE-5855957F7B71}" srcId="{363A8B3E-7042-451A-B557-D0944E357FE3}" destId="{8A933451-5285-402B-8F89-55F1A4C41770}" srcOrd="0" destOrd="0" parTransId="{2620E65E-940F-4DC7-A690-8FC8BCAA4CE6}" sibTransId="{42C2E65D-2EF9-4B6A-BEC1-5179AC9D69A6}"/>
    <dgm:cxn modelId="{D2AB24D9-1936-4E6B-A7DC-3338D23E3B2A}" type="presOf" srcId="{247642CC-ACC4-4129-89D4-6458DF7DBC4D}" destId="{C679D25D-BB2A-404A-A07B-3779B52AC1D5}" srcOrd="1" destOrd="0" presId="urn:microsoft.com/office/officeart/2005/8/layout/orgChart1"/>
    <dgm:cxn modelId="{1496FB64-836A-4168-9D6D-58AB357DD1DE}" type="presOf" srcId="{A493A578-C33C-4396-8483-ACC85D6DE6BD}" destId="{27B6B98B-79BA-43E0-A440-1654E41DDFB0}" srcOrd="0" destOrd="0" presId="urn:microsoft.com/office/officeart/2005/8/layout/orgChart1"/>
    <dgm:cxn modelId="{ED0155BA-3BFF-4EFD-9E78-93237BE31E68}" type="presOf" srcId="{8A933451-5285-402B-8F89-55F1A4C41770}" destId="{8ABCE74E-8921-42F8-8AE2-0BC568F20DC3}" srcOrd="0" destOrd="0" presId="urn:microsoft.com/office/officeart/2005/8/layout/orgChart1"/>
    <dgm:cxn modelId="{502A79A6-1E2D-47BA-A16D-D460A44E9EBE}" type="presOf" srcId="{8A933451-5285-402B-8F89-55F1A4C41770}" destId="{95FBAFB6-2C3C-4B70-8D2C-8F8134F90661}" srcOrd="1" destOrd="0" presId="urn:microsoft.com/office/officeart/2005/8/layout/orgChart1"/>
    <dgm:cxn modelId="{85EF53AB-71C5-4CAD-BD2C-2509411A3DA0}" type="presOf" srcId="{2A8A4CDE-A4E8-4128-B767-04513BD55134}" destId="{BF4E4F50-B880-4601-9F22-56D8680A4662}" srcOrd="0" destOrd="0" presId="urn:microsoft.com/office/officeart/2005/8/layout/orgChart1"/>
    <dgm:cxn modelId="{39032154-6ADF-40D9-9FA0-0B4EC442F345}" type="presOf" srcId="{2FF2687C-8FD8-4A15-AA5D-117B58814536}" destId="{BAC8846B-D49F-48DD-B81C-6FD4C8F396B2}" srcOrd="1" destOrd="0" presId="urn:microsoft.com/office/officeart/2005/8/layout/orgChart1"/>
    <dgm:cxn modelId="{7779A0D4-E20D-4564-8CE7-CD7BE6B4EA6C}" type="presOf" srcId="{DAADF06D-0581-477A-8213-BCE1CD29D1BB}" destId="{3254CB46-42DE-4DC9-BBC1-FA6D8C2D51B4}" srcOrd="0" destOrd="0" presId="urn:microsoft.com/office/officeart/2005/8/layout/orgChart1"/>
    <dgm:cxn modelId="{793B1459-177A-4F40-90DA-3AB5EFAD2B04}" type="presOf" srcId="{2FF2687C-8FD8-4A15-AA5D-117B58814536}" destId="{EB08E3A4-0289-45AC-A024-DC6CA750317F}" srcOrd="0" destOrd="0" presId="urn:microsoft.com/office/officeart/2005/8/layout/orgChart1"/>
    <dgm:cxn modelId="{35EBC701-578C-4A76-A653-C0EF6A96235D}" type="presParOf" srcId="{063F37A9-F74F-406C-8C09-9D4B1DC80EF1}" destId="{5D05A9E0-44FC-48EF-9B51-A7E67AD4CD2D}" srcOrd="0" destOrd="0" presId="urn:microsoft.com/office/officeart/2005/8/layout/orgChart1"/>
    <dgm:cxn modelId="{B74F1057-0107-4B4B-B16F-F78C0CAA20D7}" type="presParOf" srcId="{5D05A9E0-44FC-48EF-9B51-A7E67AD4CD2D}" destId="{5F9D5840-FBD8-4575-AF8E-041281DB7855}" srcOrd="0" destOrd="0" presId="urn:microsoft.com/office/officeart/2005/8/layout/orgChart1"/>
    <dgm:cxn modelId="{E9A60543-6698-4E1D-975F-E06CFDFA3E26}" type="presParOf" srcId="{5F9D5840-FBD8-4575-AF8E-041281DB7855}" destId="{8ABCE74E-8921-42F8-8AE2-0BC568F20DC3}" srcOrd="0" destOrd="0" presId="urn:microsoft.com/office/officeart/2005/8/layout/orgChart1"/>
    <dgm:cxn modelId="{29EB1898-9CE5-4B42-A145-CDCDE037B5AF}" type="presParOf" srcId="{5F9D5840-FBD8-4575-AF8E-041281DB7855}" destId="{95FBAFB6-2C3C-4B70-8D2C-8F8134F90661}" srcOrd="1" destOrd="0" presId="urn:microsoft.com/office/officeart/2005/8/layout/orgChart1"/>
    <dgm:cxn modelId="{1E2843A7-6D40-40AE-AF4F-F5DD3664A23A}" type="presParOf" srcId="{5D05A9E0-44FC-48EF-9B51-A7E67AD4CD2D}" destId="{6B4977FF-CA7B-40E0-896D-38763A3C6A71}" srcOrd="1" destOrd="0" presId="urn:microsoft.com/office/officeart/2005/8/layout/orgChart1"/>
    <dgm:cxn modelId="{01A8EAFE-939E-4F88-8C9C-8CF0595E4F16}" type="presParOf" srcId="{6B4977FF-CA7B-40E0-896D-38763A3C6A71}" destId="{27B6B98B-79BA-43E0-A440-1654E41DDFB0}" srcOrd="0" destOrd="0" presId="urn:microsoft.com/office/officeart/2005/8/layout/orgChart1"/>
    <dgm:cxn modelId="{3BAF34A9-92B8-4257-96B2-F538A1F3E1D5}" type="presParOf" srcId="{6B4977FF-CA7B-40E0-896D-38763A3C6A71}" destId="{BD947118-1882-47EC-8610-7CFF463B5652}" srcOrd="1" destOrd="0" presId="urn:microsoft.com/office/officeart/2005/8/layout/orgChart1"/>
    <dgm:cxn modelId="{5714A59C-8033-4956-B5BD-054E3E1020D2}" type="presParOf" srcId="{BD947118-1882-47EC-8610-7CFF463B5652}" destId="{A91D598F-2CB7-4F04-BE77-9ED02B4A1B60}" srcOrd="0" destOrd="0" presId="urn:microsoft.com/office/officeart/2005/8/layout/orgChart1"/>
    <dgm:cxn modelId="{D448BFF5-ED39-436B-9F10-407861801A8A}" type="presParOf" srcId="{A91D598F-2CB7-4F04-BE77-9ED02B4A1B60}" destId="{9632DC56-FAF5-475D-AC8D-168C3DE86D2A}" srcOrd="0" destOrd="0" presId="urn:microsoft.com/office/officeart/2005/8/layout/orgChart1"/>
    <dgm:cxn modelId="{5A3DD284-6F97-4525-93B5-30ABB71A42E9}" type="presParOf" srcId="{A91D598F-2CB7-4F04-BE77-9ED02B4A1B60}" destId="{C679D25D-BB2A-404A-A07B-3779B52AC1D5}" srcOrd="1" destOrd="0" presId="urn:microsoft.com/office/officeart/2005/8/layout/orgChart1"/>
    <dgm:cxn modelId="{277998B4-01CF-4833-9B17-85FABE1AF39C}" type="presParOf" srcId="{BD947118-1882-47EC-8610-7CFF463B5652}" destId="{68798E34-23A9-466E-B875-1070656CD6C7}" srcOrd="1" destOrd="0" presId="urn:microsoft.com/office/officeart/2005/8/layout/orgChart1"/>
    <dgm:cxn modelId="{1739CBB2-2846-4A9E-93F6-607B6C411C6F}" type="presParOf" srcId="{BD947118-1882-47EC-8610-7CFF463B5652}" destId="{FED54929-60C4-4482-8C3B-8A6DB65A6017}" srcOrd="2" destOrd="0" presId="urn:microsoft.com/office/officeart/2005/8/layout/orgChart1"/>
    <dgm:cxn modelId="{011A1998-EDCB-4150-B74B-865B090D430E}" type="presParOf" srcId="{6B4977FF-CA7B-40E0-896D-38763A3C6A71}" destId="{B324EA57-3F1A-4C81-B93B-4F0FB429978D}" srcOrd="2" destOrd="0" presId="urn:microsoft.com/office/officeart/2005/8/layout/orgChart1"/>
    <dgm:cxn modelId="{ABDB30FB-D813-4136-90E9-AEB886B5E7C3}" type="presParOf" srcId="{6B4977FF-CA7B-40E0-896D-38763A3C6A71}" destId="{360ECC47-8F56-4B9E-B6B6-626775C954AC}" srcOrd="3" destOrd="0" presId="urn:microsoft.com/office/officeart/2005/8/layout/orgChart1"/>
    <dgm:cxn modelId="{9F42AFA7-A98A-46CF-8360-D82BDF3E3ECB}" type="presParOf" srcId="{360ECC47-8F56-4B9E-B6B6-626775C954AC}" destId="{0B014006-7BD4-4F69-950A-3D69E98BB9F5}" srcOrd="0" destOrd="0" presId="urn:microsoft.com/office/officeart/2005/8/layout/orgChart1"/>
    <dgm:cxn modelId="{28478770-E470-4370-B8F5-0BF3CEAF4B12}" type="presParOf" srcId="{0B014006-7BD4-4F69-950A-3D69E98BB9F5}" destId="{7F3ADC89-E7AC-4252-803E-64343BF99741}" srcOrd="0" destOrd="0" presId="urn:microsoft.com/office/officeart/2005/8/layout/orgChart1"/>
    <dgm:cxn modelId="{37BE23BB-5C76-4DF9-B506-220C377028B9}" type="presParOf" srcId="{0B014006-7BD4-4F69-950A-3D69E98BB9F5}" destId="{0B130EE5-209F-4609-BF1C-1C54A0418D5B}" srcOrd="1" destOrd="0" presId="urn:microsoft.com/office/officeart/2005/8/layout/orgChart1"/>
    <dgm:cxn modelId="{85AD57B4-3133-4DDD-87D8-116A60832EEE}" type="presParOf" srcId="{360ECC47-8F56-4B9E-B6B6-626775C954AC}" destId="{DCC13571-4862-4139-9488-8177A33AAC6C}" srcOrd="1" destOrd="0" presId="urn:microsoft.com/office/officeart/2005/8/layout/orgChart1"/>
    <dgm:cxn modelId="{3AC68DF3-547E-4B7C-9DBC-A64C033E8383}" type="presParOf" srcId="{360ECC47-8F56-4B9E-B6B6-626775C954AC}" destId="{5C25DF38-FF2F-4C75-B058-9114FCFE9183}" srcOrd="2" destOrd="0" presId="urn:microsoft.com/office/officeart/2005/8/layout/orgChart1"/>
    <dgm:cxn modelId="{84B1EA9C-C336-47F0-BEEB-9D6060C92495}" type="presParOf" srcId="{6B4977FF-CA7B-40E0-896D-38763A3C6A71}" destId="{DB67BFFA-6455-4FE9-9B97-F913E096BB34}" srcOrd="4" destOrd="0" presId="urn:microsoft.com/office/officeart/2005/8/layout/orgChart1"/>
    <dgm:cxn modelId="{22B87DCB-D2AC-4080-A939-4FC4E820D29C}" type="presParOf" srcId="{6B4977FF-CA7B-40E0-896D-38763A3C6A71}" destId="{8595F22B-B7A0-4643-8B25-C28A77E66DC4}" srcOrd="5" destOrd="0" presId="urn:microsoft.com/office/officeart/2005/8/layout/orgChart1"/>
    <dgm:cxn modelId="{8767CF5C-1E16-48D8-ADE2-E49EF3679455}" type="presParOf" srcId="{8595F22B-B7A0-4643-8B25-C28A77E66DC4}" destId="{138A7B3C-5EBC-4417-AAFF-26EE88824578}" srcOrd="0" destOrd="0" presId="urn:microsoft.com/office/officeart/2005/8/layout/orgChart1"/>
    <dgm:cxn modelId="{64F7C86D-3B2D-40E5-B752-F1011CD2DE9C}" type="presParOf" srcId="{138A7B3C-5EBC-4417-AAFF-26EE88824578}" destId="{3254CB46-42DE-4DC9-BBC1-FA6D8C2D51B4}" srcOrd="0" destOrd="0" presId="urn:microsoft.com/office/officeart/2005/8/layout/orgChart1"/>
    <dgm:cxn modelId="{22EBC86A-0BCB-415D-83F3-1737FC3EBAD0}" type="presParOf" srcId="{138A7B3C-5EBC-4417-AAFF-26EE88824578}" destId="{A5743184-94DC-405A-BA40-AED05C4E9C0E}" srcOrd="1" destOrd="0" presId="urn:microsoft.com/office/officeart/2005/8/layout/orgChart1"/>
    <dgm:cxn modelId="{ABDB2B18-13A5-45E1-9B86-79EE38F8F5C5}" type="presParOf" srcId="{8595F22B-B7A0-4643-8B25-C28A77E66DC4}" destId="{F62E9D06-621C-4024-8F45-766AC6D374CA}" srcOrd="1" destOrd="0" presId="urn:microsoft.com/office/officeart/2005/8/layout/orgChart1"/>
    <dgm:cxn modelId="{D6E59DF0-2123-408A-A4B4-683CA91D24E0}" type="presParOf" srcId="{8595F22B-B7A0-4643-8B25-C28A77E66DC4}" destId="{9A5D4EBF-6E38-42D5-8188-D60D5AA76CB0}" srcOrd="2" destOrd="0" presId="urn:microsoft.com/office/officeart/2005/8/layout/orgChart1"/>
    <dgm:cxn modelId="{80128B91-38A9-4274-B7D2-86E6FFEA220A}" type="presParOf" srcId="{6B4977FF-CA7B-40E0-896D-38763A3C6A71}" destId="{C4FC5108-B856-4707-95C8-BA3D2F34B73F}" srcOrd="6" destOrd="0" presId="urn:microsoft.com/office/officeart/2005/8/layout/orgChart1"/>
    <dgm:cxn modelId="{3FE07DF7-C7F8-4B3A-9F6D-4916B8B9014F}" type="presParOf" srcId="{6B4977FF-CA7B-40E0-896D-38763A3C6A71}" destId="{38760423-FE3C-44E1-9C9C-4DC481E844BB}" srcOrd="7" destOrd="0" presId="urn:microsoft.com/office/officeart/2005/8/layout/orgChart1"/>
    <dgm:cxn modelId="{093769D6-C8A9-44AE-BA80-9372BA753001}" type="presParOf" srcId="{38760423-FE3C-44E1-9C9C-4DC481E844BB}" destId="{B68E44E2-B92A-4C92-8531-B62571F01D11}" srcOrd="0" destOrd="0" presId="urn:microsoft.com/office/officeart/2005/8/layout/orgChart1"/>
    <dgm:cxn modelId="{3FF57FE2-F288-4D9F-864F-A59D8C4194E1}" type="presParOf" srcId="{B68E44E2-B92A-4C92-8531-B62571F01D11}" destId="{EF506538-E022-4591-98B0-057A40827174}" srcOrd="0" destOrd="0" presId="urn:microsoft.com/office/officeart/2005/8/layout/orgChart1"/>
    <dgm:cxn modelId="{C54E343D-B6BF-4033-B2C8-A47AA6641314}" type="presParOf" srcId="{B68E44E2-B92A-4C92-8531-B62571F01D11}" destId="{73032C66-CCEF-48EB-968F-4F69011C9195}" srcOrd="1" destOrd="0" presId="urn:microsoft.com/office/officeart/2005/8/layout/orgChart1"/>
    <dgm:cxn modelId="{5AFB6244-F4FA-4D1C-A57E-CD986D2E8226}" type="presParOf" srcId="{38760423-FE3C-44E1-9C9C-4DC481E844BB}" destId="{02B499FD-BAA4-4B03-9E3E-AC79359F52FD}" srcOrd="1" destOrd="0" presId="urn:microsoft.com/office/officeart/2005/8/layout/orgChart1"/>
    <dgm:cxn modelId="{6477A0F1-6F7E-4639-9E62-D82B65289C17}" type="presParOf" srcId="{38760423-FE3C-44E1-9C9C-4DC481E844BB}" destId="{950446CA-063F-464A-B00F-A6B69BB226F0}" srcOrd="2" destOrd="0" presId="urn:microsoft.com/office/officeart/2005/8/layout/orgChart1"/>
    <dgm:cxn modelId="{D5519C4F-15FD-4FAA-9346-46AB0CC35D18}" type="presParOf" srcId="{6B4977FF-CA7B-40E0-896D-38763A3C6A71}" destId="{79F16C0E-073D-42B9-B41A-BE4273CB8361}" srcOrd="8" destOrd="0" presId="urn:microsoft.com/office/officeart/2005/8/layout/orgChart1"/>
    <dgm:cxn modelId="{CC462556-1D4D-4F92-A96F-ACB1F503FC79}" type="presParOf" srcId="{6B4977FF-CA7B-40E0-896D-38763A3C6A71}" destId="{3B24AA8A-5ECE-46C9-B290-21DCC54BD084}" srcOrd="9" destOrd="0" presId="urn:microsoft.com/office/officeart/2005/8/layout/orgChart1"/>
    <dgm:cxn modelId="{E3E79657-4D52-40DC-92F1-C26A575FDDDD}" type="presParOf" srcId="{3B24AA8A-5ECE-46C9-B290-21DCC54BD084}" destId="{0B92D840-004F-4EF2-8D6D-BDD02DCD1EEB}" srcOrd="0" destOrd="0" presId="urn:microsoft.com/office/officeart/2005/8/layout/orgChart1"/>
    <dgm:cxn modelId="{1984813C-C3B7-4AD5-8834-DD53A7B040D8}" type="presParOf" srcId="{0B92D840-004F-4EF2-8D6D-BDD02DCD1EEB}" destId="{9E249E7F-8211-4E0A-B0C2-F892C516D212}" srcOrd="0" destOrd="0" presId="urn:microsoft.com/office/officeart/2005/8/layout/orgChart1"/>
    <dgm:cxn modelId="{3E6CF61B-B8BB-4981-BB85-DE1ED3FBF9D9}" type="presParOf" srcId="{0B92D840-004F-4EF2-8D6D-BDD02DCD1EEB}" destId="{EF50F9EC-E41B-4D42-A653-05B2CAE125AA}" srcOrd="1" destOrd="0" presId="urn:microsoft.com/office/officeart/2005/8/layout/orgChart1"/>
    <dgm:cxn modelId="{D57406AE-824E-4D1D-81E4-351E8B4138DA}" type="presParOf" srcId="{3B24AA8A-5ECE-46C9-B290-21DCC54BD084}" destId="{530A6C57-D09E-4A6F-9763-E3D9F96404E0}" srcOrd="1" destOrd="0" presId="urn:microsoft.com/office/officeart/2005/8/layout/orgChart1"/>
    <dgm:cxn modelId="{80BE6BC6-4181-4498-8DC7-90EEDE8EC3DC}" type="presParOf" srcId="{3B24AA8A-5ECE-46C9-B290-21DCC54BD084}" destId="{46FF0309-4A28-4418-96BE-F7AFEF22EDB2}" srcOrd="2" destOrd="0" presId="urn:microsoft.com/office/officeart/2005/8/layout/orgChart1"/>
    <dgm:cxn modelId="{AD847F36-7528-45BE-A0E2-69633F155AB5}" type="presParOf" srcId="{6B4977FF-CA7B-40E0-896D-38763A3C6A71}" destId="{BF4E4F50-B880-4601-9F22-56D8680A4662}" srcOrd="10" destOrd="0" presId="urn:microsoft.com/office/officeart/2005/8/layout/orgChart1"/>
    <dgm:cxn modelId="{3D4CDAD8-6633-4521-8FD6-FED744C29947}" type="presParOf" srcId="{6B4977FF-CA7B-40E0-896D-38763A3C6A71}" destId="{0C5020EF-78B6-4CFF-B022-D18C62FD6BF6}" srcOrd="11" destOrd="0" presId="urn:microsoft.com/office/officeart/2005/8/layout/orgChart1"/>
    <dgm:cxn modelId="{E9F3EC55-BB25-45D2-AEE4-5EC905574891}" type="presParOf" srcId="{0C5020EF-78B6-4CFF-B022-D18C62FD6BF6}" destId="{78C08AC7-38F0-4A7B-8D67-EEFF677D9C15}" srcOrd="0" destOrd="0" presId="urn:microsoft.com/office/officeart/2005/8/layout/orgChart1"/>
    <dgm:cxn modelId="{DE4DC86C-360F-44FA-BB53-08EC864E8AA5}" type="presParOf" srcId="{78C08AC7-38F0-4A7B-8D67-EEFF677D9C15}" destId="{EB08E3A4-0289-45AC-A024-DC6CA750317F}" srcOrd="0" destOrd="0" presId="urn:microsoft.com/office/officeart/2005/8/layout/orgChart1"/>
    <dgm:cxn modelId="{5D3BB974-DE87-48EF-AFCF-44925CBC0630}" type="presParOf" srcId="{78C08AC7-38F0-4A7B-8D67-EEFF677D9C15}" destId="{BAC8846B-D49F-48DD-B81C-6FD4C8F396B2}" srcOrd="1" destOrd="0" presId="urn:microsoft.com/office/officeart/2005/8/layout/orgChart1"/>
    <dgm:cxn modelId="{A5359C86-F01B-4E65-BAF9-B8B850567BDC}" type="presParOf" srcId="{0C5020EF-78B6-4CFF-B022-D18C62FD6BF6}" destId="{8CFD8C0C-3652-47D6-BDD3-9EEAA1186C49}" srcOrd="1" destOrd="0" presId="urn:microsoft.com/office/officeart/2005/8/layout/orgChart1"/>
    <dgm:cxn modelId="{FA4B46E6-5266-4CB8-978B-9DD9E5EF95EB}" type="presParOf" srcId="{0C5020EF-78B6-4CFF-B022-D18C62FD6BF6}" destId="{9DF0BB34-3339-43D8-BA10-958D25A60F49}" srcOrd="2" destOrd="0" presId="urn:microsoft.com/office/officeart/2005/8/layout/orgChart1"/>
    <dgm:cxn modelId="{E2F70B3F-981E-47FF-BC09-54FDC5F7ABA5}" type="presParOf" srcId="{6B4977FF-CA7B-40E0-896D-38763A3C6A71}" destId="{E2778D6A-DF8A-408A-942B-60184FD43A67}" srcOrd="12" destOrd="0" presId="urn:microsoft.com/office/officeart/2005/8/layout/orgChart1"/>
    <dgm:cxn modelId="{E862EDEC-8D2E-4D29-815B-A45326CE5088}" type="presParOf" srcId="{6B4977FF-CA7B-40E0-896D-38763A3C6A71}" destId="{0080FED8-D111-4259-B4DB-E2B42A8EC546}" srcOrd="13" destOrd="0" presId="urn:microsoft.com/office/officeart/2005/8/layout/orgChart1"/>
    <dgm:cxn modelId="{0D0A12A2-BD3C-49FD-A4CC-B59FD9BEB968}" type="presParOf" srcId="{0080FED8-D111-4259-B4DB-E2B42A8EC546}" destId="{D9C36550-EE98-405F-8C16-2747A4AD83F5}" srcOrd="0" destOrd="0" presId="urn:microsoft.com/office/officeart/2005/8/layout/orgChart1"/>
    <dgm:cxn modelId="{5380A7D2-BFE2-41A8-B9AC-6B7D12F68356}" type="presParOf" srcId="{D9C36550-EE98-405F-8C16-2747A4AD83F5}" destId="{EF32653A-ED1E-49F5-B3FC-16F98AA549FC}" srcOrd="0" destOrd="0" presId="urn:microsoft.com/office/officeart/2005/8/layout/orgChart1"/>
    <dgm:cxn modelId="{DBE537C7-E9CD-464A-9D51-B8FAC61B6228}" type="presParOf" srcId="{D9C36550-EE98-405F-8C16-2747A4AD83F5}" destId="{86D87810-3AB7-4EE2-BB01-D7624A2C188F}" srcOrd="1" destOrd="0" presId="urn:microsoft.com/office/officeart/2005/8/layout/orgChart1"/>
    <dgm:cxn modelId="{E5DCAEE2-02C5-4E2B-8606-613B838E8340}" type="presParOf" srcId="{0080FED8-D111-4259-B4DB-E2B42A8EC546}" destId="{2B820DCE-0753-4BCE-B91D-20A262E906C5}" srcOrd="1" destOrd="0" presId="urn:microsoft.com/office/officeart/2005/8/layout/orgChart1"/>
    <dgm:cxn modelId="{34DF9329-C813-462D-BEC1-CF0DEB3BB663}" type="presParOf" srcId="{0080FED8-D111-4259-B4DB-E2B42A8EC546}" destId="{6C1A2311-9888-4821-98B1-8E3EB5C94BF8}" srcOrd="2" destOrd="0" presId="urn:microsoft.com/office/officeart/2005/8/layout/orgChart1"/>
    <dgm:cxn modelId="{1DC4E04F-8A87-4C23-B5CE-9F0FED8F7C5D}" type="presParOf" srcId="{5D05A9E0-44FC-48EF-9B51-A7E67AD4CD2D}" destId="{97BC2A0F-7B47-4532-B894-7F960F38E6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18FA30-AAE7-4B34-BEDA-70D8B6ECC8E0}">
      <dsp:nvSpPr>
        <dsp:cNvPr id="0" name=""/>
        <dsp:cNvSpPr/>
      </dsp:nvSpPr>
      <dsp:spPr>
        <a:xfrm>
          <a:off x="154151" y="1311932"/>
          <a:ext cx="2095532" cy="838212"/>
        </a:xfrm>
        <a:prstGeom prst="homePlate">
          <a:avLst/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300" b="1" kern="1200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วังท่าพระ</a:t>
          </a:r>
          <a:endParaRPr lang="th-TH" sz="2300" b="1" kern="1200" baseline="0" dirty="0">
            <a:solidFill>
              <a:schemeClr val="tx1"/>
            </a:solidFill>
            <a:latin typeface="Angsana New" pitchFamily="18" charset="-34"/>
            <a:cs typeface="Angsana New" pitchFamily="18" charset="-34"/>
          </a:endParaRPr>
        </a:p>
      </dsp:txBody>
      <dsp:txXfrm>
        <a:off x="154151" y="1311932"/>
        <a:ext cx="2095532" cy="838212"/>
      </dsp:txXfrm>
    </dsp:sp>
    <dsp:sp modelId="{A8F64A2B-082D-4F1B-B70B-1AE93662C65A}">
      <dsp:nvSpPr>
        <dsp:cNvPr id="0" name=""/>
        <dsp:cNvSpPr/>
      </dsp:nvSpPr>
      <dsp:spPr>
        <a:xfrm>
          <a:off x="1849805" y="1311931"/>
          <a:ext cx="2095532" cy="838212"/>
        </a:xfrm>
        <a:prstGeom prst="chevron">
          <a:avLst/>
        </a:prstGeom>
        <a:solidFill>
          <a:srgbClr val="1BBB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300" b="1" kern="1200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พระราชวัง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300" b="1" kern="1200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สนามจันทร์</a:t>
          </a:r>
        </a:p>
      </dsp:txBody>
      <dsp:txXfrm>
        <a:off x="1849805" y="1311931"/>
        <a:ext cx="2095532" cy="838212"/>
      </dsp:txXfrm>
    </dsp:sp>
    <dsp:sp modelId="{E11B3AC0-3D5E-48F1-93E5-E4820830F4F0}">
      <dsp:nvSpPr>
        <dsp:cNvPr id="0" name=""/>
        <dsp:cNvSpPr/>
      </dsp:nvSpPr>
      <dsp:spPr>
        <a:xfrm>
          <a:off x="3500411" y="1305652"/>
          <a:ext cx="2095532" cy="838212"/>
        </a:xfrm>
        <a:prstGeom prst="chevron">
          <a:avLst/>
        </a:prstGeom>
        <a:solidFill>
          <a:srgbClr val="25DFC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300" b="1" kern="1200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ตลิ่งชัน</a:t>
          </a:r>
          <a:endParaRPr lang="th-TH" sz="2300" b="1" kern="1200" baseline="0" dirty="0">
            <a:solidFill>
              <a:schemeClr val="tx1"/>
            </a:solidFill>
            <a:latin typeface="Angsana New" pitchFamily="18" charset="-34"/>
            <a:cs typeface="Angsana New" pitchFamily="18" charset="-34"/>
          </a:endParaRPr>
        </a:p>
      </dsp:txBody>
      <dsp:txXfrm>
        <a:off x="3500411" y="1305652"/>
        <a:ext cx="2095532" cy="838212"/>
      </dsp:txXfrm>
    </dsp:sp>
    <dsp:sp modelId="{F873A79D-9418-4D6E-BF44-9BAA14FEAEB3}">
      <dsp:nvSpPr>
        <dsp:cNvPr id="0" name=""/>
        <dsp:cNvSpPr/>
      </dsp:nvSpPr>
      <dsp:spPr>
        <a:xfrm>
          <a:off x="5136453" y="1305652"/>
          <a:ext cx="2095532" cy="838212"/>
        </a:xfrm>
        <a:prstGeom prst="chevron">
          <a:avLst/>
        </a:prstGeom>
        <a:solidFill>
          <a:srgbClr val="7CEC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300" b="1" kern="1200" baseline="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สารสนเทศเพชรบุรี</a:t>
          </a:r>
          <a:endParaRPr lang="th-TH" sz="2300" b="1" kern="1200" baseline="0" dirty="0">
            <a:solidFill>
              <a:schemeClr val="tx1"/>
            </a:solidFill>
            <a:latin typeface="Angsana New" pitchFamily="18" charset="-34"/>
            <a:cs typeface="Angsana New" pitchFamily="18" charset="-34"/>
          </a:endParaRPr>
        </a:p>
      </dsp:txBody>
      <dsp:txXfrm>
        <a:off x="5136453" y="1305652"/>
        <a:ext cx="2095532" cy="838212"/>
      </dsp:txXfrm>
    </dsp:sp>
    <dsp:sp modelId="{E847F083-AE79-4E33-93B8-5AB0AB1C9353}">
      <dsp:nvSpPr>
        <dsp:cNvPr id="0" name=""/>
        <dsp:cNvSpPr/>
      </dsp:nvSpPr>
      <dsp:spPr>
        <a:xfrm>
          <a:off x="6698224" y="1295770"/>
          <a:ext cx="2095532" cy="838212"/>
        </a:xfrm>
        <a:prstGeom prst="chevron">
          <a:avLst/>
        </a:prstGeom>
        <a:solidFill>
          <a:srgbClr val="C9F7F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100" b="1" kern="1200" baseline="0" dirty="0" smtClean="0">
              <a:solidFill>
                <a:schemeClr val="accent5">
                  <a:lumMod val="50000"/>
                </a:schemeClr>
              </a:solidFill>
              <a:latin typeface="Angsana New" pitchFamily="18" charset="-34"/>
              <a:cs typeface="Angsana New" pitchFamily="18" charset="-34"/>
            </a:rPr>
            <a:t>เมืองทองธานี/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100" b="1" kern="1200" baseline="0" dirty="0" smtClean="0">
              <a:solidFill>
                <a:schemeClr val="accent5">
                  <a:lumMod val="50000"/>
                </a:schemeClr>
              </a:solidFill>
              <a:latin typeface="Angsana New" pitchFamily="18" charset="-34"/>
              <a:cs typeface="Angsana New" pitchFamily="18" charset="-34"/>
            </a:rPr>
            <a:t>มหาวิทยาลัย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100" b="1" kern="1200" baseline="0" dirty="0" smtClean="0">
              <a:solidFill>
                <a:schemeClr val="accent5">
                  <a:lumMod val="50000"/>
                </a:schemeClr>
              </a:solidFill>
              <a:latin typeface="Angsana New" pitchFamily="18" charset="-34"/>
              <a:cs typeface="Angsana New" pitchFamily="18" charset="-34"/>
            </a:rPr>
            <a:t>ในกำกับ</a:t>
          </a:r>
        </a:p>
      </dsp:txBody>
      <dsp:txXfrm>
        <a:off x="6698224" y="1295770"/>
        <a:ext cx="2095532" cy="8382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778D6A-DF8A-408A-942B-60184FD43A67}">
      <dsp:nvSpPr>
        <dsp:cNvPr id="0" name=""/>
        <dsp:cNvSpPr/>
      </dsp:nvSpPr>
      <dsp:spPr>
        <a:xfrm>
          <a:off x="4638675" y="798712"/>
          <a:ext cx="3609620" cy="143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93"/>
              </a:lnTo>
              <a:lnTo>
                <a:pt x="3609620" y="84593"/>
              </a:lnTo>
              <a:lnTo>
                <a:pt x="3609620" y="143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E4F50-B880-4601-9F22-56D8680A4662}">
      <dsp:nvSpPr>
        <dsp:cNvPr id="0" name=""/>
        <dsp:cNvSpPr/>
      </dsp:nvSpPr>
      <dsp:spPr>
        <a:xfrm>
          <a:off x="4638675" y="798712"/>
          <a:ext cx="2128341" cy="143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93"/>
              </a:lnTo>
              <a:lnTo>
                <a:pt x="2128341" y="84593"/>
              </a:lnTo>
              <a:lnTo>
                <a:pt x="2128341" y="143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16C0E-073D-42B9-B41A-BE4273CB8361}">
      <dsp:nvSpPr>
        <dsp:cNvPr id="0" name=""/>
        <dsp:cNvSpPr/>
      </dsp:nvSpPr>
      <dsp:spPr>
        <a:xfrm>
          <a:off x="4638675" y="798712"/>
          <a:ext cx="913478" cy="143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93"/>
              </a:lnTo>
              <a:lnTo>
                <a:pt x="913478" y="84593"/>
              </a:lnTo>
              <a:lnTo>
                <a:pt x="913478" y="143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FC5108-B856-4707-95C8-BA3D2F34B73F}">
      <dsp:nvSpPr>
        <dsp:cNvPr id="0" name=""/>
        <dsp:cNvSpPr/>
      </dsp:nvSpPr>
      <dsp:spPr>
        <a:xfrm>
          <a:off x="4381168" y="798712"/>
          <a:ext cx="257507" cy="143868"/>
        </a:xfrm>
        <a:custGeom>
          <a:avLst/>
          <a:gdLst/>
          <a:ahLst/>
          <a:cxnLst/>
          <a:rect l="0" t="0" r="0" b="0"/>
          <a:pathLst>
            <a:path>
              <a:moveTo>
                <a:pt x="257507" y="0"/>
              </a:moveTo>
              <a:lnTo>
                <a:pt x="257507" y="84593"/>
              </a:lnTo>
              <a:lnTo>
                <a:pt x="0" y="84593"/>
              </a:lnTo>
              <a:lnTo>
                <a:pt x="0" y="143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7BFFA-6455-4FE9-9B97-F913E096BB34}">
      <dsp:nvSpPr>
        <dsp:cNvPr id="0" name=""/>
        <dsp:cNvSpPr/>
      </dsp:nvSpPr>
      <dsp:spPr>
        <a:xfrm>
          <a:off x="3273242" y="798712"/>
          <a:ext cx="1365433" cy="143868"/>
        </a:xfrm>
        <a:custGeom>
          <a:avLst/>
          <a:gdLst/>
          <a:ahLst/>
          <a:cxnLst/>
          <a:rect l="0" t="0" r="0" b="0"/>
          <a:pathLst>
            <a:path>
              <a:moveTo>
                <a:pt x="1365433" y="0"/>
              </a:moveTo>
              <a:lnTo>
                <a:pt x="1365433" y="84593"/>
              </a:lnTo>
              <a:lnTo>
                <a:pt x="0" y="84593"/>
              </a:lnTo>
              <a:lnTo>
                <a:pt x="0" y="143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4EA57-3F1A-4C81-B93B-4F0FB429978D}">
      <dsp:nvSpPr>
        <dsp:cNvPr id="0" name=""/>
        <dsp:cNvSpPr/>
      </dsp:nvSpPr>
      <dsp:spPr>
        <a:xfrm>
          <a:off x="2114280" y="798712"/>
          <a:ext cx="2524394" cy="143868"/>
        </a:xfrm>
        <a:custGeom>
          <a:avLst/>
          <a:gdLst/>
          <a:ahLst/>
          <a:cxnLst/>
          <a:rect l="0" t="0" r="0" b="0"/>
          <a:pathLst>
            <a:path>
              <a:moveTo>
                <a:pt x="2524394" y="0"/>
              </a:moveTo>
              <a:lnTo>
                <a:pt x="2524394" y="84593"/>
              </a:lnTo>
              <a:lnTo>
                <a:pt x="0" y="84593"/>
              </a:lnTo>
              <a:lnTo>
                <a:pt x="0" y="143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B6B98B-79BA-43E0-A440-1654E41DDFB0}">
      <dsp:nvSpPr>
        <dsp:cNvPr id="0" name=""/>
        <dsp:cNvSpPr/>
      </dsp:nvSpPr>
      <dsp:spPr>
        <a:xfrm>
          <a:off x="722673" y="798712"/>
          <a:ext cx="3916001" cy="143868"/>
        </a:xfrm>
        <a:custGeom>
          <a:avLst/>
          <a:gdLst/>
          <a:ahLst/>
          <a:cxnLst/>
          <a:rect l="0" t="0" r="0" b="0"/>
          <a:pathLst>
            <a:path>
              <a:moveTo>
                <a:pt x="3916001" y="0"/>
              </a:moveTo>
              <a:lnTo>
                <a:pt x="3916001" y="84593"/>
              </a:lnTo>
              <a:lnTo>
                <a:pt x="0" y="84593"/>
              </a:lnTo>
              <a:lnTo>
                <a:pt x="0" y="143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BCE74E-8921-42F8-8AE2-0BC568F20DC3}">
      <dsp:nvSpPr>
        <dsp:cNvPr id="0" name=""/>
        <dsp:cNvSpPr/>
      </dsp:nvSpPr>
      <dsp:spPr>
        <a:xfrm>
          <a:off x="447674" y="9527"/>
          <a:ext cx="8382002" cy="7891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คณะกรรมการวางระบบบริหารงานและกลั่นกรองข้อบังคับระเบียบเพื่อการเป็นมหาวิทยาลัยในกำกับของรัฐ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(อธิการบดี + คณบดี + ผู้อำนวยการศูนย์/สถาบัน/สำนัก)</a:t>
          </a:r>
          <a:endParaRPr lang="th-TH" sz="1800" kern="1200" dirty="0">
            <a:solidFill>
              <a:schemeClr val="bg1"/>
            </a:solidFill>
          </a:endParaRPr>
        </a:p>
      </dsp:txBody>
      <dsp:txXfrm>
        <a:off x="447674" y="9527"/>
        <a:ext cx="8382002" cy="789184"/>
      </dsp:txXfrm>
    </dsp:sp>
    <dsp:sp modelId="{9632DC56-FAF5-475D-AC8D-168C3DE86D2A}">
      <dsp:nvSpPr>
        <dsp:cNvPr id="0" name=""/>
        <dsp:cNvSpPr/>
      </dsp:nvSpPr>
      <dsp:spPr>
        <a:xfrm>
          <a:off x="179" y="942580"/>
          <a:ext cx="1444988" cy="11668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คณะอนุกรรมการจัดทำ</a:t>
          </a:r>
          <a:r>
            <a:rPr lang="th-TH" sz="14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ข้อบังคับ</a:t>
          </a: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คณะอนุกรรมการจัดทำข้อบังคับระเบียบเกี่ยวกับโครงสร้างองค์กร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 (รองฯ วางแผน)</a:t>
          </a:r>
          <a:endParaRPr lang="th-TH" sz="1400" b="1" kern="1200" dirty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79" y="942580"/>
        <a:ext cx="1444988" cy="1166873"/>
      </dsp:txXfrm>
    </dsp:sp>
    <dsp:sp modelId="{7F3ADC89-E7AC-4252-803E-64343BF99741}">
      <dsp:nvSpPr>
        <dsp:cNvPr id="0" name=""/>
        <dsp:cNvSpPr/>
      </dsp:nvSpPr>
      <dsp:spPr>
        <a:xfrm>
          <a:off x="1563717" y="942580"/>
          <a:ext cx="1101126" cy="1737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คณะอนุกรรมการจัดทำข้อบังคับระเบียบเกี่ยวกับการเปลี่ยนสถานภาพและระบบบริหารงานบุคคล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บริหาร)</a:t>
          </a:r>
          <a:endParaRPr lang="th-TH" sz="1400" b="1" kern="1200" dirty="0">
            <a:solidFill>
              <a:schemeClr val="bg1"/>
            </a:solidFill>
          </a:endParaRPr>
        </a:p>
      </dsp:txBody>
      <dsp:txXfrm>
        <a:off x="1563717" y="942580"/>
        <a:ext cx="1101126" cy="1737682"/>
      </dsp:txXfrm>
    </dsp:sp>
    <dsp:sp modelId="{3254CB46-42DE-4DC9-BBC1-FA6D8C2D51B4}">
      <dsp:nvSpPr>
        <dsp:cNvPr id="0" name=""/>
        <dsp:cNvSpPr/>
      </dsp:nvSpPr>
      <dsp:spPr>
        <a:xfrm>
          <a:off x="2783393" y="942580"/>
          <a:ext cx="979696" cy="13675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          ระบบบริหารงานวิชาการ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วิชาการ)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b="1" kern="1200" dirty="0">
            <a:solidFill>
              <a:schemeClr val="bg1"/>
            </a:solidFill>
            <a:latin typeface="TH SarabunPSK" pitchFamily="34" charset="-34"/>
            <a:ea typeface="Arial Unicode MS" pitchFamily="34" charset="-128"/>
            <a:cs typeface="TH SarabunPSK" pitchFamily="34" charset="-34"/>
          </a:endParaRPr>
        </a:p>
      </dsp:txBody>
      <dsp:txXfrm>
        <a:off x="2783393" y="942580"/>
        <a:ext cx="979696" cy="1367521"/>
      </dsp:txXfrm>
    </dsp:sp>
    <dsp:sp modelId="{EF506538-E022-4591-98B0-057A40827174}">
      <dsp:nvSpPr>
        <dsp:cNvPr id="0" name=""/>
        <dsp:cNvSpPr/>
      </dsp:nvSpPr>
      <dsp:spPr>
        <a:xfrm>
          <a:off x="3881640" y="942580"/>
          <a:ext cx="999054" cy="159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คณะอนุกรรมการจัดทำข้อบังคับระเบียบเกี่ยวกับโครงสร้างระบบบริหารการเงิน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บริหาร )</a:t>
          </a:r>
          <a:endParaRPr lang="th-TH" sz="1400" b="1" kern="1200" dirty="0">
            <a:solidFill>
              <a:schemeClr val="bg1"/>
            </a:solidFill>
            <a:latin typeface="TH SarabunPSK" pitchFamily="34" charset="-34"/>
            <a:ea typeface="Arial Unicode MS" pitchFamily="34" charset="-128"/>
            <a:cs typeface="TH SarabunPSK" pitchFamily="34" charset="-34"/>
          </a:endParaRPr>
        </a:p>
      </dsp:txBody>
      <dsp:txXfrm>
        <a:off x="3881640" y="942580"/>
        <a:ext cx="999054" cy="1593187"/>
      </dsp:txXfrm>
    </dsp:sp>
    <dsp:sp modelId="{9E249E7F-8211-4E0A-B0C2-F892C516D212}">
      <dsp:nvSpPr>
        <dsp:cNvPr id="0" name=""/>
        <dsp:cNvSpPr/>
      </dsp:nvSpPr>
      <dsp:spPr>
        <a:xfrm>
          <a:off x="4999245" y="942580"/>
          <a:ext cx="1105817" cy="1280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คณะอนุกรรมการจัดทำข้อบังคับระเบียบเกี่ยวกับโครงสร้างระบบบริหารงานกิจการนักศึกษา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กิจการนักศึกษา)</a:t>
          </a:r>
          <a:endParaRPr lang="th-TH" sz="1400" b="1" kern="1200" dirty="0">
            <a:solidFill>
              <a:schemeClr val="bg1"/>
            </a:solidFill>
            <a:latin typeface="TH SarabunPSK" pitchFamily="34" charset="-34"/>
            <a:ea typeface="Arial Unicode MS" pitchFamily="34" charset="-128"/>
            <a:cs typeface="TH SarabunPSK" pitchFamily="34" charset="-34"/>
          </a:endParaRPr>
        </a:p>
      </dsp:txBody>
      <dsp:txXfrm>
        <a:off x="4999245" y="942580"/>
        <a:ext cx="1105817" cy="1280698"/>
      </dsp:txXfrm>
    </dsp:sp>
    <dsp:sp modelId="{EB08E3A4-0289-45AC-A024-DC6CA750317F}">
      <dsp:nvSpPr>
        <dsp:cNvPr id="0" name=""/>
        <dsp:cNvSpPr/>
      </dsp:nvSpPr>
      <dsp:spPr>
        <a:xfrm>
          <a:off x="6223612" y="942580"/>
          <a:ext cx="1086809" cy="1918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คณะอนุกรรมการจัดทำข้อบังคับระเบียบเกี่ยวกับโครงสร้างระบบบริหารงานกิจการนักศึกษา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พระราชวังสนามจันทร์ )</a:t>
          </a:r>
          <a:endParaRPr lang="th-TH" sz="1400" b="1" kern="1200" dirty="0">
            <a:solidFill>
              <a:schemeClr val="bg1"/>
            </a:solidFill>
            <a:latin typeface="TH SarabunPSK" pitchFamily="34" charset="-34"/>
            <a:ea typeface="Arial Unicode MS" pitchFamily="34" charset="-128"/>
            <a:cs typeface="TH SarabunPSK" pitchFamily="34" charset="-34"/>
          </a:endParaRPr>
        </a:p>
      </dsp:txBody>
      <dsp:txXfrm>
        <a:off x="6223612" y="942580"/>
        <a:ext cx="1086809" cy="1918172"/>
      </dsp:txXfrm>
    </dsp:sp>
    <dsp:sp modelId="{EF32653A-ED1E-49F5-B3FC-16F98AA549FC}">
      <dsp:nvSpPr>
        <dsp:cNvPr id="0" name=""/>
        <dsp:cNvSpPr/>
      </dsp:nvSpPr>
      <dsp:spPr>
        <a:xfrm>
          <a:off x="7428972" y="942580"/>
          <a:ext cx="1638648" cy="948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คณะอนุกรรมการจัดทำข้อบังคับระเบียบเกี่ยวกับการประกันคุณภาพและการประเมิน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solidFill>
                <a:schemeClr val="bg1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rPr>
            <a:t>(รองฯ ประกันคุณภาพการศึกษา)</a:t>
          </a:r>
          <a:endParaRPr lang="th-TH" sz="1400" kern="1200" dirty="0">
            <a:solidFill>
              <a:schemeClr val="bg1"/>
            </a:solidFill>
          </a:endParaRPr>
        </a:p>
      </dsp:txBody>
      <dsp:txXfrm>
        <a:off x="7428972" y="942580"/>
        <a:ext cx="1638648" cy="948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299" tIns="47150" rIns="94299" bIns="4715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299" tIns="47150" rIns="94299" bIns="47150" rtlCol="0"/>
          <a:lstStyle>
            <a:lvl1pPr algn="r">
              <a:defRPr sz="1200"/>
            </a:lvl1pPr>
          </a:lstStyle>
          <a:p>
            <a:fld id="{52098063-5AE7-4F9A-B58F-4DE5D69988C7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6363" cy="511730"/>
          </a:xfrm>
          <a:prstGeom prst="rect">
            <a:avLst/>
          </a:prstGeom>
        </p:spPr>
        <p:txBody>
          <a:bodyPr vert="horz" lIns="94299" tIns="47150" rIns="94299" bIns="4715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8"/>
            <a:ext cx="3076363" cy="511730"/>
          </a:xfrm>
          <a:prstGeom prst="rect">
            <a:avLst/>
          </a:prstGeom>
        </p:spPr>
        <p:txBody>
          <a:bodyPr vert="horz" lIns="94299" tIns="47150" rIns="94299" bIns="47150" rtlCol="0" anchor="b"/>
          <a:lstStyle>
            <a:lvl1pPr algn="r">
              <a:defRPr sz="1200"/>
            </a:lvl1pPr>
          </a:lstStyle>
          <a:p>
            <a:fld id="{AEA53DCE-E16B-4A77-9798-4C2E65BE2CC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897628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299" tIns="47150" rIns="94299" bIns="4715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299" tIns="47150" rIns="94299" bIns="47150" rtlCol="0"/>
          <a:lstStyle>
            <a:lvl1pPr algn="r">
              <a:defRPr sz="1200"/>
            </a:lvl1pPr>
          </a:lstStyle>
          <a:p>
            <a:fld id="{0AE8A67B-3B1C-419C-A303-A5A910421C06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99" tIns="47150" rIns="94299" bIns="4715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299" tIns="47150" rIns="94299" bIns="471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1730"/>
          </a:xfrm>
          <a:prstGeom prst="rect">
            <a:avLst/>
          </a:prstGeom>
        </p:spPr>
        <p:txBody>
          <a:bodyPr vert="horz" lIns="94299" tIns="47150" rIns="94299" bIns="4715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1730"/>
          </a:xfrm>
          <a:prstGeom prst="rect">
            <a:avLst/>
          </a:prstGeom>
        </p:spPr>
        <p:txBody>
          <a:bodyPr vert="horz" lIns="94299" tIns="47150" rIns="94299" bIns="47150" rtlCol="0" anchor="b"/>
          <a:lstStyle>
            <a:lvl1pPr algn="r">
              <a:defRPr sz="1200"/>
            </a:lvl1pPr>
          </a:lstStyle>
          <a:p>
            <a:fld id="{3EC2B7FF-C27A-4FB6-92D9-57BF2DEB8D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0066858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ตัวแทน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ตัวแทน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thaiDist" eaLnBrk="1" hangingPunct="1">
              <a:spcBef>
                <a:spcPct val="0"/>
              </a:spcBef>
            </a:pPr>
            <a:endParaRPr lang="th-TH" altLang="th-TH" sz="17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9220" name="ตัวแทน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75662" indent="-29833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93326" indent="-23866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70656" indent="-23866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47986" indent="-23866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5316" indent="-23866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02646" indent="-23866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79975" indent="-23866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57306" indent="-23866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CE3158-E7D0-4516-9834-F1704DEB9DB8}" type="slidenum">
              <a:rPr lang="th-TH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th-TH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218AF6-4259-455C-AD39-D458B8D1FFD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2CC301-B414-46BA-BB1D-FAB8E60004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7AD4F3-F41B-4E62-9CFB-0378288AD07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7AD4F3-F41B-4E62-9CFB-0378288AD07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ตัวแทน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ตัวแทน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altLang="th-TH" smtClean="0"/>
              <a:t>แต่งตั้งคณะกรรมการและคณะอนุกรรมการเพื่อพิจารณาวางระบบและจัดทำข้อบังคับระเบียบเพื่อการเป็นมหาวิทยาลัยในกำกับของรัฐ </a:t>
            </a:r>
          </a:p>
          <a:p>
            <a:endParaRPr lang="en-US" altLang="th-TH" smtClean="0"/>
          </a:p>
        </p:txBody>
      </p:sp>
      <p:sp>
        <p:nvSpPr>
          <p:cNvPr id="26628" name="ตัวแทน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68182" indent="-295454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81817" indent="-236364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54544" indent="-236364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27271" indent="-236364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99997" indent="-236364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72724" indent="-236364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5451" indent="-236364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18178" indent="-236364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E10D6B9-3B85-4E27-A9B6-809523BC6C9E}" type="slidenum">
              <a:rPr lang="th-TH" altLang="th-TH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th-TH" alt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ตัวแทน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ตัวแทน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altLang="th-TH" smtClean="0"/>
              <a:t>แต่งตั้งคณะกรรมการและคณะอนุกรรมการเพื่อพิจารณาวางระบบและจัดทำข้อบังคับระเบียบเพื่อการเป็นมหาวิทยาลัยในกำกับของรัฐ </a:t>
            </a:r>
          </a:p>
          <a:p>
            <a:endParaRPr lang="en-US" altLang="th-TH" smtClean="0"/>
          </a:p>
        </p:txBody>
      </p:sp>
      <p:sp>
        <p:nvSpPr>
          <p:cNvPr id="27652" name="ตัวแทน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68182" indent="-295454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81817" indent="-236364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54544" indent="-236364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27271" indent="-236364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99997" indent="-236364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72724" indent="-236364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5451" indent="-236364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18178" indent="-236364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9F08A0-70CC-4B52-9088-B9C90B447964}" type="slidenum">
              <a:rPr lang="th-TH" altLang="th-TH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29</a:t>
            </a:fld>
            <a:endParaRPr lang="th-TH" alt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0CE14-C395-4592-9E65-8CEDB2E03A4E}" type="datetimeFigureOut">
              <a:rPr lang="th-TH" smtClean="0"/>
              <a:pPr/>
              <a:t>15/12/58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2A03-9C20-471B-8859-305EBDB3EA6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th-TH" altLang="th-TH" smtClean="0">
              <a:ea typeface="MS PGothic" pitchFamily="34" charset="-128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th-TH" altLang="th-TH" smtClean="0">
              <a:solidFill>
                <a:srgbClr val="898989"/>
              </a:solidFill>
              <a:ea typeface="MS PGothic" pitchFamily="34" charset="-128"/>
            </a:endParaRPr>
          </a:p>
        </p:txBody>
      </p:sp>
      <p:pic>
        <p:nvPicPr>
          <p:cNvPr id="2052" name="Picture 5" descr="front-page0-kane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dist="22997" dir="5400000" algn="tl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/>
          <p:nvPr/>
        </p:nvSpPr>
        <p:spPr>
          <a:xfrm>
            <a:off x="28575" y="4789488"/>
            <a:ext cx="9144000" cy="1122362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anchorCtr="1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6700" kern="0" dirty="0">
                <a:solidFill>
                  <a:srgbClr val="FFFFFF"/>
                </a:solidFill>
                <a:latin typeface="DB Helvethaica X 55 Regular" pitchFamily="2"/>
                <a:ea typeface="DB Helvethaica X 73 BdExt" pitchFamily="2"/>
                <a:cs typeface="DB Helvethaica X 55 Regular" pitchFamily="2"/>
              </a:rPr>
              <a:t>มหาวิทยาลัยศิลปากร</a:t>
            </a:r>
            <a:endParaRPr lang="en-US" sz="6700" kern="0" dirty="0">
              <a:solidFill>
                <a:srgbClr val="FFFFFF"/>
              </a:solidFill>
              <a:latin typeface="DB Helvethaica X 55 Regular" pitchFamily="2"/>
              <a:ea typeface="DB Helvethaica X 73 BdExt" pitchFamily="2"/>
              <a:cs typeface="DB Helvethaica X 55 Regular" pitchFamily="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5588000"/>
            <a:ext cx="9144000" cy="614363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anchorCtr="1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3400" kern="0" dirty="0">
                <a:solidFill>
                  <a:srgbClr val="FFFFFF"/>
                </a:solidFill>
                <a:latin typeface="DB Helvethaica X 55 Regular" pitchFamily="2"/>
                <a:ea typeface="DB Helvethaica X 73 BdExt" pitchFamily="2"/>
                <a:cs typeface="DB Helvethaica X 55 Regular" pitchFamily="2"/>
              </a:rPr>
              <a:t>มหาวิทยาลัย....ชั้นนำ....แห่งการสร้างสรรค์</a:t>
            </a:r>
            <a:endParaRPr lang="en-US" sz="3400" kern="0" dirty="0">
              <a:solidFill>
                <a:srgbClr val="FFFFFF"/>
              </a:solidFill>
              <a:latin typeface="DB Helvethaica X 55 Regular" pitchFamily="2"/>
              <a:ea typeface="DB Helvethaica X 73 BdExt" pitchFamily="2"/>
              <a:cs typeface="DB Helvethaica X 55 Regular" pitchFamily="2"/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6035675"/>
            <a:ext cx="9144000" cy="477838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anchorCtr="1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500" kern="0" dirty="0">
                <a:solidFill>
                  <a:srgbClr val="FFFFFF"/>
                </a:solidFill>
                <a:latin typeface="DB Helvethaica X 65 Med" pitchFamily="2"/>
                <a:ea typeface="DB Helvethaica X 73 BdExt" pitchFamily="2"/>
                <a:cs typeface="Cordia New"/>
              </a:rPr>
              <a:t>(</a:t>
            </a:r>
            <a:r>
              <a:rPr lang="en-US" sz="2500" kern="0" dirty="0">
                <a:solidFill>
                  <a:srgbClr val="FFFFFF"/>
                </a:solidFill>
                <a:latin typeface="DB Helvethaica X 65 Med" pitchFamily="2"/>
                <a:ea typeface="DB Helvethaica X 73 BdExt" pitchFamily="2"/>
                <a:cs typeface="Cordia New" pitchFamily="34"/>
              </a:rPr>
              <a:t> SILPAKORN  IS  A</a:t>
            </a:r>
            <a:r>
              <a:rPr lang="th-TH" sz="2500" kern="0" dirty="0">
                <a:solidFill>
                  <a:srgbClr val="FFFFFF"/>
                </a:solidFill>
                <a:latin typeface="DB Helvethaica X 65 Med" pitchFamily="2"/>
                <a:ea typeface="DB Helvethaica X 73 BdExt" pitchFamily="2"/>
                <a:cs typeface="Cordia New"/>
              </a:rPr>
              <a:t> </a:t>
            </a:r>
            <a:r>
              <a:rPr lang="en-US" sz="2500" kern="0" dirty="0">
                <a:solidFill>
                  <a:srgbClr val="FFFFFF"/>
                </a:solidFill>
                <a:latin typeface="DB Helvethaica X 65 Med" pitchFamily="2"/>
                <a:ea typeface="DB Helvethaica X 73 BdExt" pitchFamily="2"/>
                <a:cs typeface="Cordia New" pitchFamily="34"/>
              </a:rPr>
              <a:t> LEADING  CREATIVE  UNIVERSITY </a:t>
            </a:r>
            <a:r>
              <a:rPr lang="th-TH" sz="2500" kern="0" dirty="0">
                <a:solidFill>
                  <a:srgbClr val="FFFFFF"/>
                </a:solidFill>
                <a:latin typeface="DB Helvethaica X 65 Med" pitchFamily="2"/>
                <a:ea typeface="DB Helvethaica X 73 BdExt" pitchFamily="2"/>
                <a:cs typeface="Cordia New"/>
              </a:rPr>
              <a:t>)</a:t>
            </a:r>
            <a:endParaRPr lang="en-US" sz="2500" kern="0" dirty="0">
              <a:solidFill>
                <a:srgbClr val="000000"/>
              </a:solidFill>
              <a:latin typeface="Calibri" pitchFamily="34"/>
              <a:ea typeface="DB Helvethaica X 73 BdExt" pitchFamily="2"/>
              <a:cs typeface="Cordia New" pitchFamily="34"/>
            </a:endParaRPr>
          </a:p>
        </p:txBody>
      </p:sp>
      <p:pic>
        <p:nvPicPr>
          <p:cNvPr id="2056" name="Picture 9" descr="Lin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846" r="24846"/>
          <a:stretch>
            <a:fillRect/>
          </a:stretch>
        </p:blipFill>
        <p:spPr bwMode="auto">
          <a:xfrm>
            <a:off x="2271713" y="6523038"/>
            <a:ext cx="4600575" cy="166687"/>
          </a:xfrm>
          <a:prstGeom prst="rect">
            <a:avLst/>
          </a:prstGeom>
          <a:noFill/>
          <a:ln>
            <a:noFill/>
          </a:ln>
          <a:effectLst>
            <a:outerShdw dist="22997" dir="5400000" algn="tl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670017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609600"/>
          </a:xfrm>
        </p:spPr>
        <p:txBody>
          <a:bodyPr/>
          <a:lstStyle/>
          <a:p>
            <a:pPr algn="l"/>
            <a:r>
              <a:rPr lang="th-TH" altLang="th-TH" sz="32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อาจารย์ประจำ </a:t>
            </a:r>
            <a:r>
              <a:rPr lang="th-TH" altLang="th-TH" sz="23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ปีการศึกษา 2558 </a:t>
            </a:r>
            <a:r>
              <a:rPr lang="th-TH" altLang="th-TH" sz="24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จำแนกตามคณะวิชา</a:t>
            </a:r>
            <a:endParaRPr lang="th-TH" altLang="th-TH" sz="2300" b="1" dirty="0" smtClean="0">
              <a:solidFill>
                <a:schemeClr val="accent5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89492849"/>
              </p:ext>
            </p:extLst>
          </p:nvPr>
        </p:nvGraphicFramePr>
        <p:xfrm>
          <a:off x="228600" y="990600"/>
          <a:ext cx="8843800" cy="5579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400"/>
                <a:gridCol w="1524000"/>
                <a:gridCol w="762000"/>
                <a:gridCol w="762000"/>
                <a:gridCol w="762000"/>
                <a:gridCol w="685800"/>
                <a:gridCol w="538001"/>
                <a:gridCol w="2433799"/>
                <a:gridCol w="842800"/>
              </a:tblGrid>
              <a:tr h="289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คณะวิชา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อาจารย์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ผศ.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รศ.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ศ.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lnR w="12700" cmpd="sng">
                      <a:noFill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สัดส่วน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มีตำแหน่งวิชาการ</a:t>
                      </a:r>
                      <a:r>
                        <a:rPr lang="th-TH" sz="1600" b="1" baseline="0" dirty="0" smtClean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th-TH" sz="1600" b="1" baseline="0" dirty="0" smtClean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ไม่มีตำแหน่งวิชาการ</a:t>
                      </a:r>
                      <a:endParaRPr lang="en-US" sz="1600" b="1" baseline="0" dirty="0" smtClean="0">
                        <a:solidFill>
                          <a:schemeClr val="bg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baseline="0" dirty="0" smtClean="0">
                          <a:solidFill>
                            <a:schemeClr val="bg1"/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เรียงอันดับ</a:t>
                      </a:r>
                      <a:endParaRPr lang="en-US" sz="1600" b="1" baseline="0" dirty="0" smtClean="0">
                        <a:solidFill>
                          <a:schemeClr val="bg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lnL w="12700" cmpd="sng">
                      <a:noFill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จิตรกรรมฯ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34.92 </a:t>
                      </a: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1600" b="1" baseline="0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 65.08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โบราณคดี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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47.06 : 52.94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4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มัณฑนศิลป์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31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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43.02 : 56.98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5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สถาปัตยกรรมฯ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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48.44 : 51.56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3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ดุริ</a:t>
                      </a:r>
                      <a:r>
                        <a:rPr lang="th-TH" sz="1600" b="1" dirty="0" err="1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ยางค</a:t>
                      </a: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ศาสตร์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27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11.11</a:t>
                      </a:r>
                      <a:r>
                        <a:rPr lang="en-US" sz="1600" b="1" baseline="0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 : 88.89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</a:tcPr>
                </a:tc>
              </a:tr>
              <a:tr h="381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วิทยาลัยนานาชาติ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11.11 : 88.89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อักษรศาสตร์</a:t>
                      </a:r>
                      <a:endParaRPr lang="en-US" sz="1600" b="1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32</a:t>
                      </a:r>
                      <a:r>
                        <a:rPr lang="th-TH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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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r>
                        <a:rPr lang="th-TH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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120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36.67 : 63.33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7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ศึกษาศาสตร์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18.71</a:t>
                      </a:r>
                      <a:r>
                        <a:rPr lang="en-US" sz="1600" b="1" baseline="0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 : 81.29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วิทยาศาสตร์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41</a:t>
                      </a:r>
                      <a:r>
                        <a:rPr lang="th-TH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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</a:t>
                      </a:r>
                      <a:r>
                        <a:rPr lang="th-TH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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157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42.68 : 57.32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วิศวกรรมศาสตร์ฯ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50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55</a:t>
                      </a:r>
                      <a:r>
                        <a:rPr lang="th-TH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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54.13 : 45.87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2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เภสัชศาสตร์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37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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r>
                        <a:rPr lang="th-TH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sym typeface="Wingdings 2"/>
                        </a:rPr>
                        <a:t>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62.86 : 37.14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วิทยาการจัดการ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21.84 : 78.16</a:t>
                      </a: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9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สัตวศาสตร์ฯ</a:t>
                      </a:r>
                      <a:endParaRPr lang="en-US" sz="1600" b="1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20.83 : 79.17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10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</a:tcPr>
                </a:tc>
              </a:tr>
              <a:tr h="305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เทคโนโลยีสารฯ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-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6.38 : 93.62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13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17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รวมทุกคณะวิชา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74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311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104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1,1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70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R w="12700" cmpd="sng">
                      <a:noFill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36.50 : 63.50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lnL w="12700" cmpd="sng">
                      <a:noFill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58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สัดส่วน </a:t>
                      </a:r>
                      <a:r>
                        <a:rPr lang="th-TH" sz="16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อาจารย์ </a:t>
                      </a:r>
                      <a:r>
                        <a:rPr lang="th-TH" sz="16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ผศ. : รศ. : ศ.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50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.5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8.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89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</a:t>
                      </a:r>
                      <a:r>
                        <a:rPr lang="th-TH" sz="1600" b="1" dirty="0" smtClean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03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100.00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lnR w="12700" cmpd="sng">
                      <a:noFill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 marL="64213" marR="64213" marT="0" marB="0" anchor="ctr">
                    <a:lnL w="12700" cmpd="sng">
                      <a:noFill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228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altLang="th-TH" sz="2500" b="1" dirty="0" smtClean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ea typeface="+mj-ea"/>
              <a:cs typeface="Angsana New" panose="02020603050405020304" pitchFamily="18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                             </a:t>
            </a:r>
            <a:endParaRPr kumimoji="0" lang="th-TH" altLang="th-TH" sz="25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ngsana New" panose="02020603050405020304" pitchFamily="18" charset="-34"/>
              <a:ea typeface="+mj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890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th-TH" sz="3000" b="1" dirty="0" smtClean="0">
                <a:solidFill>
                  <a:schemeClr val="accent6">
                    <a:lumMod val="75000"/>
                  </a:schemeClr>
                </a:solidFill>
              </a:rPr>
              <a:t>บุคลากรสายสนับสนุน </a:t>
            </a:r>
            <a:r>
              <a:rPr lang="th-TH" sz="2500" b="1" dirty="0" smtClean="0">
                <a:solidFill>
                  <a:schemeClr val="accent5">
                    <a:lumMod val="75000"/>
                  </a:schemeClr>
                </a:solidFill>
              </a:rPr>
              <a:t>ปีการศึกษา 2558</a:t>
            </a:r>
            <a:r>
              <a:rPr lang="th-TH" sz="2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h-TH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th-TH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66700" y="4876800"/>
            <a:ext cx="8648700" cy="1295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  <a:prstDash val="sys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000" b="1" i="0" u="sng" strike="noStrike" cap="none" normalizeH="0" baseline="0" dirty="0" smtClean="0">
              <a:ln>
                <a:noFill/>
              </a:ln>
              <a:effectLst/>
              <a:latin typeface="Cordia New" pitchFamily="34" charset="-34"/>
              <a:ea typeface="Angsana New" pitchFamily="18" charset="-34"/>
              <a:cs typeface="Cordia New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สัดส่วนบุคลากรสายสนับสนุน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ข้าราชการช่วยวิชาการ 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พนักงานในสถาบันอุดมศึกษาฝ่ายสนับสนุน 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ลูกจ้างประจำ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: 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ลูกจ้างชั่วคราว</a:t>
            </a:r>
            <a:endParaRPr kumimoji="0" lang="en-US" altLang="th-TH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ea typeface="Angsana New" pitchFamily="18" charset="-34"/>
              <a:cs typeface="Angsana New" panose="02020603050405020304" pitchFamily="18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เป็นร้อยละ (18.35 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38.2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3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11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.5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2 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31</a:t>
            </a:r>
            <a:r>
              <a:rPr kumimoji="0" lang="en-US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90)</a:t>
            </a:r>
            <a:endParaRPr kumimoji="0" lang="th-TH" altLang="th-TH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4198407407"/>
              </p:ext>
            </p:extLst>
          </p:nvPr>
        </p:nvGraphicFramePr>
        <p:xfrm>
          <a:off x="152400" y="228600"/>
          <a:ext cx="8763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66700" y="533400"/>
            <a:ext cx="2028825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th-TH" sz="30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248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/>
          <a:lstStyle/>
          <a:p>
            <a:pPr algn="l" eaLnBrk="1" hangingPunct="1"/>
            <a:r>
              <a:rPr lang="th-TH" alt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บุคลากรสายสนับสนุน </a:t>
            </a:r>
            <a:br>
              <a:rPr lang="th-TH" alt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จำแนกตามประเภทบุคลากร และที่ตั้ง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4237549563"/>
              </p:ext>
            </p:extLst>
          </p:nvPr>
        </p:nvGraphicFramePr>
        <p:xfrm>
          <a:off x="152400" y="1219200"/>
          <a:ext cx="8153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0536087"/>
              </p:ext>
            </p:extLst>
          </p:nvPr>
        </p:nvGraphicFramePr>
        <p:xfrm>
          <a:off x="8153400" y="4267200"/>
          <a:ext cx="838200" cy="2135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38200"/>
              </a:tblGrid>
              <a:tr h="662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altLang="th-TH" sz="1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จำนวนนักศึกษา</a:t>
                      </a:r>
                    </a:p>
                  </a:txBody>
                  <a:tcPr/>
                </a:tc>
              </a:tr>
              <a:tr h="3684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altLang="th-TH" sz="1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5,701</a:t>
                      </a:r>
                    </a:p>
                  </a:txBody>
                  <a:tcPr/>
                </a:tc>
              </a:tr>
              <a:tr h="3684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altLang="th-TH" sz="1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14,000</a:t>
                      </a:r>
                    </a:p>
                  </a:txBody>
                  <a:tcPr/>
                </a:tc>
              </a:tr>
              <a:tr h="3684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altLang="th-TH" sz="1800" b="1" kern="12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6,737</a:t>
                      </a:r>
                      <a:endParaRPr lang="th-TH" altLang="th-TH" sz="1800" b="1" kern="1200" dirty="0" smtClean="0">
                        <a:solidFill>
                          <a:schemeClr val="dk1"/>
                        </a:solidFill>
                        <a:latin typeface="Angsana New" panose="02020603050405020304" pitchFamily="18" charset="-34"/>
                        <a:ea typeface="+mn-ea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</a:tr>
              <a:tr h="3684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altLang="th-TH" sz="1800" b="1" kern="12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26</a:t>
                      </a:r>
                      <a:r>
                        <a:rPr lang="en-US" altLang="th-TH" sz="1800" b="1" kern="12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,438</a:t>
                      </a:r>
                      <a:endParaRPr lang="th-TH" altLang="th-TH" sz="1800" b="1" kern="1200" dirty="0" smtClean="0">
                        <a:solidFill>
                          <a:schemeClr val="dk1"/>
                        </a:solidFill>
                        <a:latin typeface="Angsana New" panose="02020603050405020304" pitchFamily="18" charset="-34"/>
                        <a:ea typeface="+mn-ea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8948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ชื่อเรื่อง 1"/>
          <p:cNvSpPr>
            <a:spLocks noGrp="1"/>
          </p:cNvSpPr>
          <p:nvPr>
            <p:ph type="title"/>
          </p:nvPr>
        </p:nvSpPr>
        <p:spPr>
          <a:xfrm>
            <a:off x="492124" y="762000"/>
            <a:ext cx="8229600" cy="1143000"/>
          </a:xfrm>
        </p:spPr>
        <p:txBody>
          <a:bodyPr/>
          <a:lstStyle/>
          <a:p>
            <a:r>
              <a:rPr lang="th-TH" altLang="th-TH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จำนวนบุคลากร</a:t>
            </a:r>
            <a:endParaRPr lang="en-US" altLang="th-TH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E0100-A2FA-4938-846C-B4B07ED8EC4C}" type="slidenum">
              <a:rPr lang="en-CA" smtClean="0"/>
              <a:pPr>
                <a:defRPr/>
              </a:pPr>
              <a:t>13</a:t>
            </a:fld>
            <a:endParaRPr lang="en-CA"/>
          </a:p>
        </p:txBody>
      </p:sp>
      <p:graphicFrame>
        <p:nvGraphicFramePr>
          <p:cNvPr id="11" name="Chart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31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7" y="1666875"/>
            <a:ext cx="7559675" cy="454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8148604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5"/>
          <p:cNvSpPr>
            <a:spLocks noChangeArrowheads="1"/>
          </p:cNvSpPr>
          <p:nvPr/>
        </p:nvSpPr>
        <p:spPr bwMode="auto">
          <a:xfrm>
            <a:off x="7191375" y="3822700"/>
            <a:ext cx="208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400" b="1">
                <a:latin typeface="Angsana New" pitchFamily="18" charset="-34"/>
                <a:cs typeface="Angsana New" pitchFamily="18" charset="-34"/>
              </a:rPr>
              <a:t>              </a:t>
            </a:r>
            <a:endParaRPr lang="en-US" altLang="th-TH" sz="2400" b="1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914400" y="914400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3200" b="1" dirty="0">
                <a:ln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แนวโน้มเงิน</a:t>
            </a:r>
            <a:r>
              <a:rPr lang="th-TH" sz="3200" b="1" dirty="0" smtClean="0">
                <a:ln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งบประมาณเงินแผ่นดินที่ได้</a:t>
            </a:r>
            <a:r>
              <a:rPr lang="th-TH" sz="3200" b="1" dirty="0">
                <a:ln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รับจัดสรร</a:t>
            </a:r>
          </a:p>
          <a:p>
            <a:pPr algn="ctr">
              <a:defRPr/>
            </a:pPr>
            <a:r>
              <a:rPr lang="th-TH" b="1" dirty="0">
                <a:ln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ประจำปีงบประมาณ พ.ศ. </a:t>
            </a:r>
            <a:r>
              <a:rPr lang="th-TH" b="1" dirty="0" smtClean="0">
                <a:ln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2551-2559 จำแนกตามหมวดรายจ่าย</a:t>
            </a:r>
            <a:endParaRPr lang="en-US" b="1" dirty="0">
              <a:ln>
                <a:solidFill>
                  <a:srgbClr val="0070C0"/>
                </a:solidFill>
              </a:ln>
              <a:solidFill>
                <a:schemeClr val="accent3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752485006"/>
              </p:ext>
            </p:extLst>
          </p:nvPr>
        </p:nvGraphicFramePr>
        <p:xfrm>
          <a:off x="304800" y="1905000"/>
          <a:ext cx="8534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42495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5"/>
          <p:cNvSpPr>
            <a:spLocks noChangeArrowheads="1"/>
          </p:cNvSpPr>
          <p:nvPr/>
        </p:nvSpPr>
        <p:spPr bwMode="auto">
          <a:xfrm>
            <a:off x="7191375" y="3822700"/>
            <a:ext cx="208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400" b="1">
                <a:latin typeface="Angsana New" pitchFamily="18" charset="-34"/>
                <a:cs typeface="Angsana New" pitchFamily="18" charset="-34"/>
              </a:rPr>
              <a:t>              </a:t>
            </a:r>
            <a:endParaRPr lang="en-US" altLang="th-TH" sz="2400" b="1"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3" name="แผนภูมิ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71611312"/>
              </p:ext>
            </p:extLst>
          </p:nvPr>
        </p:nvGraphicFramePr>
        <p:xfrm>
          <a:off x="323850" y="2205038"/>
          <a:ext cx="8640763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914400" y="914400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3200" b="1" dirty="0">
                <a:ln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แนวโน้มเงินงบประมาณที่ได้รับจัดสรร</a:t>
            </a:r>
          </a:p>
          <a:p>
            <a:pPr algn="ctr">
              <a:defRPr/>
            </a:pPr>
            <a:r>
              <a:rPr lang="th-TH" b="1" dirty="0">
                <a:ln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ประจำปีงบประมาณ พ.ศ. </a:t>
            </a:r>
            <a:r>
              <a:rPr lang="th-TH" b="1" dirty="0" smtClean="0">
                <a:ln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2550-2558</a:t>
            </a:r>
            <a:endParaRPr lang="en-US" b="1" dirty="0">
              <a:ln>
                <a:solidFill>
                  <a:srgbClr val="0070C0"/>
                </a:solidFill>
              </a:ln>
              <a:solidFill>
                <a:schemeClr val="accent3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151" name="TextBox 1"/>
          <p:cNvSpPr txBox="1">
            <a:spLocks noChangeArrowheads="1"/>
          </p:cNvSpPr>
          <p:nvPr/>
        </p:nvSpPr>
        <p:spPr bwMode="auto">
          <a:xfrm>
            <a:off x="533400" y="1915418"/>
            <a:ext cx="1439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000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ล้านบาท</a:t>
            </a:r>
          </a:p>
        </p:txBody>
      </p:sp>
    </p:spTree>
    <p:extLst>
      <p:ext uri="{BB962C8B-B14F-4D97-AF65-F5344CB8AC3E}">
        <p14:creationId xmlns:p14="http://schemas.microsoft.com/office/powerpoint/2010/main" xmlns="" val="742495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h-TH" sz="4000" b="1" dirty="0" smtClean="0">
                <a:solidFill>
                  <a:schemeClr val="accent6">
                    <a:lumMod val="75000"/>
                  </a:schemeClr>
                </a:solidFill>
              </a:rPr>
              <a:t>เป้าหมายด้านนักศึกษา</a:t>
            </a:r>
            <a:endParaRPr lang="th-TH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1684381"/>
              </p:ext>
            </p:extLst>
          </p:nvPr>
        </p:nvGraphicFramePr>
        <p:xfrm>
          <a:off x="152399" y="1066800"/>
          <a:ext cx="8839201" cy="5291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127"/>
                <a:gridCol w="2876748"/>
                <a:gridCol w="1520126"/>
                <a:gridCol w="3124200"/>
              </a:tblGrid>
              <a:tr h="899159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เป้าหมายตามยุทธศาสตร์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ข้อมูลปัจจุบัน </a:t>
                      </a:r>
                    </a:p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(ปีการศึกษา </a:t>
                      </a:r>
                      <a:r>
                        <a:rPr lang="th-TH" sz="2400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2558</a:t>
                      </a:r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นโยบายรัฐบาล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สิ้นแผน (พ.ศ. 2563)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4419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ด้านนักศึกษา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นักศึกษารวม   25,717 คน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นักศึกษารวม  30,000 คน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865622">
                <a:tc>
                  <a:txBody>
                    <a:bodyPr/>
                    <a:lstStyle/>
                    <a:p>
                      <a:endParaRPr lang="th-TH" sz="20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สัดส่วนนักศึกษา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จำแนกตามระดับ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ป.ตรี              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 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บัณฑิต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85.32  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:        14.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68</a:t>
                      </a:r>
                      <a:endParaRPr lang="en-US" sz="2000" b="1" baseline="0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(21,943 คน)             (3,774 คน)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สัดส่วนนักศึกษา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จำแนกตามระดับ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ป.ตรี              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 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บัณฑิต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70.00 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:        30.00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(21,000  คน)          (9,000  คน)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</a:tr>
              <a:tr h="2082632">
                <a:tc>
                  <a:txBody>
                    <a:bodyPr/>
                    <a:lstStyle/>
                    <a:p>
                      <a:endParaRPr lang="th-TH" sz="20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สัดส่วนนักศึกษา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จำแนกตามกลุ่มสาขาวิชา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ศิลปะฯ 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มนุษยศาสตร์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th-TH" sz="2000" b="1" baseline="0" dirty="0" err="1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วิทย์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ฯ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0.67  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:   2.29       : 2.04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(13.34)       (45.78)     (40.88)</a:t>
                      </a:r>
                      <a:endParaRPr lang="th-TH" sz="20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สังคมฯ </a:t>
                      </a:r>
                      <a:r>
                        <a:rPr lang="en-US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000" b="1" baseline="0" dirty="0" err="1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วิทย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ฯ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: 40</a:t>
                      </a:r>
                      <a:endParaRPr lang="th-TH" sz="20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สัดส่วนนักศึกษา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จำแนกตามกลุ่มสาขาวิชา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ศิลปะฯ 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มนุษยศาสตร์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th-TH" sz="2000" b="1" baseline="0" dirty="0" err="1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วิทย์</a:t>
                      </a:r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ฯ</a:t>
                      </a:r>
                    </a:p>
                    <a:p>
                      <a:pPr algn="ctr"/>
                      <a:r>
                        <a:rPr lang="th-TH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1  </a:t>
                      </a:r>
                      <a:r>
                        <a:rPr lang="en-US" sz="20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:   2       :    2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63694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8229600" cy="1143000"/>
          </a:xfrm>
        </p:spPr>
        <p:txBody>
          <a:bodyPr/>
          <a:lstStyle/>
          <a:p>
            <a:pPr eaLnBrk="1" hangingPunct="1"/>
            <a:r>
              <a:rPr lang="th-TH" altLang="th-TH" sz="46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การเตรียมการเป็นมหาวิทยาลัยในกำกับของรัฐ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90BD5-7C0D-4A59-B4A7-A718394FF612}" type="slidenum">
              <a:rPr lang="en-CA"/>
              <a:pPr>
                <a:defRPr/>
              </a:pPr>
              <a:t>17</a:t>
            </a:fld>
            <a:endParaRPr lang="en-CA"/>
          </a:p>
        </p:txBody>
      </p:sp>
      <p:sp>
        <p:nvSpPr>
          <p:cNvPr id="2052" name="Rectangle 3"/>
          <p:cNvSpPr txBox="1">
            <a:spLocks/>
          </p:cNvSpPr>
          <p:nvPr/>
        </p:nvSpPr>
        <p:spPr bwMode="auto">
          <a:xfrm>
            <a:off x="896938" y="3933825"/>
            <a:ext cx="626745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>
                <a:srgbClr val="54A838"/>
              </a:buClr>
              <a:buSzPct val="95000"/>
              <a:buFontTx/>
              <a:buNone/>
            </a:pPr>
            <a:r>
              <a:rPr lang="th-TH" altLang="th-TH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ผู้ช่วยศาสตราจารย์ชัยชาญ ถาวรเวช</a:t>
            </a:r>
          </a:p>
          <a:p>
            <a:pPr eaLnBrk="1" hangingPunct="1">
              <a:buClr>
                <a:srgbClr val="54A838"/>
              </a:buClr>
              <a:buSzPct val="95000"/>
              <a:buFontTx/>
              <a:buNone/>
            </a:pPr>
            <a:r>
              <a:rPr lang="th-TH" altLang="th-TH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อธิการบดีมหาวิทยาลัยศิลปากร</a:t>
            </a:r>
          </a:p>
        </p:txBody>
      </p:sp>
    </p:spTree>
    <p:extLst>
      <p:ext uri="{BB962C8B-B14F-4D97-AF65-F5344CB8AC3E}">
        <p14:creationId xmlns:p14="http://schemas.microsoft.com/office/powerpoint/2010/main" xmlns="" val="445604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14338" y="1066800"/>
            <a:ext cx="8358187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th-TH" alt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มหาวิทยาลัยในกำกับของรัฐ และปีที่ปรับเปลี่ยนสถานภาพ	  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26F140-3A44-4C54-B64E-1E435B131AC8}" type="slidenum">
              <a:rPr lang="en-CA"/>
              <a:pPr>
                <a:defRPr/>
              </a:pPr>
              <a:t>18</a:t>
            </a:fld>
            <a:endParaRPr lang="en-CA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01638" y="1700213"/>
          <a:ext cx="8491540" cy="2736851"/>
        </p:xfrm>
        <a:graphic>
          <a:graphicData uri="http://schemas.openxmlformats.org/drawingml/2006/table">
            <a:tbl>
              <a:tblPr bandCol="1">
                <a:tableStyleId>{69CF1AB2-1976-4502-BF36-3FF5EA218861}</a:tableStyleId>
              </a:tblPr>
              <a:tblGrid>
                <a:gridCol w="1280231"/>
                <a:gridCol w="1030187"/>
                <a:gridCol w="1030187"/>
                <a:gridCol w="1030187"/>
                <a:gridCol w="1030187"/>
                <a:gridCol w="1030187"/>
                <a:gridCol w="1030187"/>
                <a:gridCol w="1030187"/>
              </a:tblGrid>
              <a:tr h="851174">
                <a:tc>
                  <a:txBody>
                    <a:bodyPr/>
                    <a:lstStyle/>
                    <a:p>
                      <a:pPr algn="ctr" fontAlgn="b"/>
                      <a:r>
                        <a:rPr lang="th-TH" sz="40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ปี พ.ศ.</a:t>
                      </a:r>
                      <a:endParaRPr lang="th-TH" sz="4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h-TH" sz="40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มหาวิทยาลัย/สถาบัน</a:t>
                      </a:r>
                      <a:endParaRPr lang="th-TH" sz="4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8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2541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มจธ</a:t>
                      </a:r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</a:tr>
              <a:tr h="628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2551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จุฬา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 err="1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มช</a:t>
                      </a:r>
                      <a:r>
                        <a:rPr lang="th-TH" sz="28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มหิดล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บูรพา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ทักษิณ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 err="1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มจพ</a:t>
                      </a:r>
                      <a:r>
                        <a:rPr lang="th-TH" sz="28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สจล.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</a:tr>
              <a:tr h="628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2558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มธ.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มข.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มก.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6" marR="9526" marT="952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35623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395287" y="1295400"/>
            <a:ext cx="8358187" cy="60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th-TH" altLang="th-TH" sz="3600" b="1" dirty="0">
                <a:solidFill>
                  <a:schemeClr val="tx2"/>
                </a:solidFill>
                <a:latin typeface="TH SarabunPSK" panose="020B0500040200020003" pitchFamily="34" charset="-34"/>
                <a:ea typeface="Arial Unicode MS" pitchFamily="34" charset="-128"/>
                <a:cs typeface="TH SarabunPSK" panose="020B0500040200020003" pitchFamily="34" charset="-34"/>
              </a:rPr>
              <a:t>ข้อมูลงบประมาณมหาวิทยาลัยในกำกับของรัฐย้อนหลัง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8ED71-49A0-4493-A511-E9B252B3A8B7}" type="slidenum">
              <a:rPr lang="en-CA"/>
              <a:pPr>
                <a:defRPr/>
              </a:pPr>
              <a:t>19</a:t>
            </a:fld>
            <a:endParaRPr lang="en-CA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64957350"/>
              </p:ext>
            </p:extLst>
          </p:nvPr>
        </p:nvGraphicFramePr>
        <p:xfrm>
          <a:off x="253203" y="1981200"/>
          <a:ext cx="8642353" cy="3897312"/>
        </p:xfrm>
        <a:graphic>
          <a:graphicData uri="http://schemas.openxmlformats.org/drawingml/2006/table">
            <a:tbl>
              <a:tblPr bandCol="1">
                <a:tableStyleId>{69CF1AB2-1976-4502-BF36-3FF5EA218861}</a:tableStyleId>
              </a:tblPr>
              <a:tblGrid>
                <a:gridCol w="1255233"/>
                <a:gridCol w="923390"/>
                <a:gridCol w="923390"/>
                <a:gridCol w="923390"/>
                <a:gridCol w="923390"/>
                <a:gridCol w="923390"/>
                <a:gridCol w="923390"/>
                <a:gridCol w="923390"/>
                <a:gridCol w="923390"/>
              </a:tblGrid>
              <a:tr h="4855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มหาวิทยาลัย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ctr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พ.ศ.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5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</a:tr>
              <a:tr h="586405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มจพ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974.22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1,013.20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1,060.97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1,239.18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</a:tr>
              <a:tr h="586405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สจล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1,052.51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1,020.02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1,091.90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1,231.44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</a:tr>
              <a:tr h="586405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บูรพา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913.69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937.64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985.89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1,210.41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</a:tr>
              <a:tr h="58063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ม.เชียงใหม่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3,379.39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3,783.31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4,135.89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4,515.58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5,188.27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5,299.09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5,432.37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5,636.39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</a:tr>
              <a:tr h="586405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ม.มหิดล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en-US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en-US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035.00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8,646.00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9,027.00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10,243.00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10,133.00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10,361.00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11,507.00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0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13,158.00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6" marR="9526" marT="749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7274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1095230"/>
              </p:ext>
            </p:extLst>
          </p:nvPr>
        </p:nvGraphicFramePr>
        <p:xfrm>
          <a:off x="7375" y="1447430"/>
          <a:ext cx="10404000" cy="3391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287338" y="3851275"/>
            <a:ext cx="20891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จิตรกรรม ฯ</a:t>
            </a:r>
            <a:r>
              <a:rPr lang="en-US" altLang="th-TH" sz="24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สถาปัตยกรรม</a:t>
            </a: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โบราณคดี</a:t>
            </a: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มัณฑนศิลป์</a:t>
            </a: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2217738" y="3868738"/>
            <a:ext cx="208756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อักษรศาสตร์</a:t>
            </a:r>
            <a:endParaRPr lang="en-US" altLang="th-TH" sz="2400" b="1" dirty="0">
              <a:latin typeface="Angsana New" pitchFamily="18" charset="-34"/>
              <a:cs typeface="Angsana New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ศึกษาศาสตร์</a:t>
            </a: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วิทยาศาสตร์</a:t>
            </a: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เภสัชศาสตร์</a:t>
            </a: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วิศวกรรมศาสตร์ฯ</a:t>
            </a: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5834063" y="3867150"/>
            <a:ext cx="25161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h-TH" altLang="th-TH" sz="2400" b="1" dirty="0" err="1">
                <a:latin typeface="Angsana New" pitchFamily="18" charset="-34"/>
                <a:cs typeface="Angsana New" pitchFamily="18" charset="-34"/>
              </a:rPr>
              <a:t>สัตว</a:t>
            </a: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ศาสตร์ฯ</a:t>
            </a:r>
            <a:endParaRPr lang="en-US" altLang="th-TH" sz="2400" b="1" dirty="0">
              <a:latin typeface="Angsana New" pitchFamily="18" charset="-34"/>
              <a:cs typeface="Angsana New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วิทยาการจัดการ</a:t>
            </a: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วิทยาลัยนานาชาติ</a:t>
            </a:r>
          </a:p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เทคโนโลยีสารสนเทศฯ</a:t>
            </a: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3957638" y="3867150"/>
            <a:ext cx="2087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ดุริ</a:t>
            </a:r>
            <a:r>
              <a:rPr lang="th-TH" altLang="th-TH" sz="2400" b="1" dirty="0" err="1">
                <a:latin typeface="Angsana New" pitchFamily="18" charset="-34"/>
                <a:cs typeface="Angsana New" pitchFamily="18" charset="-34"/>
              </a:rPr>
              <a:t>ยางค</a:t>
            </a:r>
            <a:r>
              <a:rPr lang="th-TH" altLang="th-TH" sz="2400" b="1" dirty="0">
                <a:latin typeface="Angsana New" pitchFamily="18" charset="-34"/>
                <a:cs typeface="Angsana New" pitchFamily="18" charset="-34"/>
              </a:rPr>
              <a:t>ศาสตร์</a:t>
            </a:r>
            <a:endParaRPr lang="en-US" altLang="th-TH" sz="24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209550" y="2290763"/>
            <a:ext cx="1671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พ.ศ.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2486</a:t>
            </a:r>
            <a:endParaRPr lang="th-TH" sz="24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130" name="Rectangle 11"/>
          <p:cNvSpPr>
            <a:spLocks noChangeArrowheads="1"/>
          </p:cNvSpPr>
          <p:nvPr/>
        </p:nvSpPr>
        <p:spPr bwMode="auto">
          <a:xfrm>
            <a:off x="1943100" y="22764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พ.ศ.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2511</a:t>
            </a:r>
            <a:endParaRPr lang="th-TH" sz="24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131" name="Rectangle 12"/>
          <p:cNvSpPr>
            <a:spLocks noChangeArrowheads="1"/>
          </p:cNvSpPr>
          <p:nvPr/>
        </p:nvSpPr>
        <p:spPr bwMode="auto">
          <a:xfrm>
            <a:off x="3563938" y="2290763"/>
            <a:ext cx="1512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พ.ศ.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2541</a:t>
            </a:r>
            <a:endParaRPr lang="th-TH" sz="24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132" name="Rectangle 13"/>
          <p:cNvSpPr>
            <a:spLocks noChangeArrowheads="1"/>
          </p:cNvSpPr>
          <p:nvPr/>
        </p:nvSpPr>
        <p:spPr bwMode="auto">
          <a:xfrm>
            <a:off x="5435600" y="2295525"/>
            <a:ext cx="1144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พ.ศ.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2544</a:t>
            </a:r>
            <a:endParaRPr lang="th-TH" sz="24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7092950" y="2276475"/>
            <a:ext cx="114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altLang="th-TH" sz="24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พ.ศ. </a:t>
            </a:r>
            <a:r>
              <a:rPr lang="en-US" altLang="th-TH" sz="24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255</a:t>
            </a:r>
            <a:r>
              <a:rPr lang="th-TH" altLang="th-TH" sz="24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8</a:t>
            </a:r>
            <a:endParaRPr lang="th-TH" altLang="th-TH" sz="24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Minus 2"/>
          <p:cNvSpPr/>
          <p:nvPr/>
        </p:nvSpPr>
        <p:spPr>
          <a:xfrm>
            <a:off x="1331913" y="2508250"/>
            <a:ext cx="1152525" cy="44450"/>
          </a:xfrm>
          <a:prstGeom prst="mathMinus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Minus 16"/>
          <p:cNvSpPr/>
          <p:nvPr/>
        </p:nvSpPr>
        <p:spPr>
          <a:xfrm>
            <a:off x="3119438" y="2498725"/>
            <a:ext cx="865187" cy="46038"/>
          </a:xfrm>
          <a:prstGeom prst="mathMinus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Minus 17"/>
          <p:cNvSpPr/>
          <p:nvPr/>
        </p:nvSpPr>
        <p:spPr>
          <a:xfrm>
            <a:off x="4603750" y="2508250"/>
            <a:ext cx="1079500" cy="44450"/>
          </a:xfrm>
          <a:prstGeom prst="mathMinus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/>
          </a:p>
        </p:txBody>
      </p:sp>
      <p:sp>
        <p:nvSpPr>
          <p:cNvPr id="19" name="Minus 18"/>
          <p:cNvSpPr/>
          <p:nvPr/>
        </p:nvSpPr>
        <p:spPr>
          <a:xfrm>
            <a:off x="6372225" y="2513013"/>
            <a:ext cx="904875" cy="44450"/>
          </a:xfrm>
          <a:prstGeom prst="mathMinus">
            <a:avLst/>
          </a:prstGeom>
          <a:solidFill>
            <a:srgbClr val="C9F7F3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354" y="790670"/>
            <a:ext cx="8229600" cy="1143000"/>
          </a:xfrm>
        </p:spPr>
        <p:txBody>
          <a:bodyPr/>
          <a:lstStyle/>
          <a:p>
            <a:r>
              <a:rPr lang="en-US" altLang="th-TH" b="1" dirty="0">
                <a:solidFill>
                  <a:srgbClr val="009900"/>
                </a:solidFill>
              </a:rPr>
              <a:t> </a:t>
            </a:r>
            <a:r>
              <a:rPr lang="en-US" altLang="th-TH" sz="6000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Time Line</a:t>
            </a:r>
            <a:endParaRPr lang="th-TH" sz="6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913" y="1903639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00"/>
                </a:solidFill>
                <a:latin typeface="TH Niramit AS" pitchFamily="2" charset="-34"/>
                <a:cs typeface="+mj-cs"/>
              </a:rPr>
              <a:t>25 </a:t>
            </a:r>
            <a:r>
              <a:rPr lang="th-TH" sz="2400" b="1" dirty="0" smtClean="0">
                <a:solidFill>
                  <a:srgbClr val="009900"/>
                </a:solidFill>
                <a:latin typeface="TH Niramit AS" pitchFamily="2" charset="-34"/>
                <a:cs typeface="+mj-cs"/>
              </a:rPr>
              <a:t>ปี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86500" y="1928356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00"/>
                </a:solidFill>
                <a:latin typeface="TH Niramit AS" pitchFamily="2" charset="-34"/>
                <a:cs typeface="+mj-cs"/>
              </a:rPr>
              <a:t>12 </a:t>
            </a:r>
            <a:r>
              <a:rPr lang="th-TH" sz="2400" b="1" dirty="0" smtClean="0">
                <a:solidFill>
                  <a:srgbClr val="009900"/>
                </a:solidFill>
                <a:latin typeface="TH Niramit AS" pitchFamily="2" charset="-34"/>
                <a:cs typeface="+mj-cs"/>
              </a:rPr>
              <a:t>ปี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58045" y="1907823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00"/>
                </a:solidFill>
                <a:latin typeface="TH Niramit AS" pitchFamily="2" charset="-34"/>
                <a:cs typeface="+mj-cs"/>
              </a:rPr>
              <a:t>4 </a:t>
            </a:r>
            <a:r>
              <a:rPr lang="th-TH" sz="2400" b="1" dirty="0" smtClean="0">
                <a:solidFill>
                  <a:srgbClr val="009900"/>
                </a:solidFill>
                <a:latin typeface="TH Niramit AS" pitchFamily="2" charset="-34"/>
                <a:cs typeface="+mj-cs"/>
              </a:rPr>
              <a:t>ปี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94025" y="1903639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00"/>
                </a:solidFill>
                <a:latin typeface="TH Niramit AS" pitchFamily="2" charset="-34"/>
                <a:cs typeface="+mj-cs"/>
              </a:rPr>
              <a:t>30 </a:t>
            </a:r>
            <a:r>
              <a:rPr lang="th-TH" sz="2400" b="1" dirty="0" smtClean="0">
                <a:solidFill>
                  <a:srgbClr val="009900"/>
                </a:solidFill>
                <a:latin typeface="TH Niramit AS" pitchFamily="2" charset="-34"/>
                <a:cs typeface="+mj-cs"/>
              </a:rPr>
              <a:t>ปี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139192" y="2530098"/>
            <a:ext cx="304800" cy="0"/>
          </a:xfrm>
          <a:prstGeom prst="straightConnector1">
            <a:avLst/>
          </a:prstGeom>
          <a:ln w="44450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07365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BC0538F-0576-4161-B551-032C9754C0B8}" type="slidenum">
              <a:rPr lang="en-CA" altLang="th-TH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CA" altLang="th-TH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6387" y="881744"/>
            <a:ext cx="8243887" cy="132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th-TH" altLang="th-TH" sz="4400" b="1" dirty="0">
                <a:solidFill>
                  <a:srgbClr val="953735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ความคืบหน้าของการเตรียมการเป็น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th-TH" altLang="th-TH" sz="4400" b="1" dirty="0">
                <a:solidFill>
                  <a:srgbClr val="953735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มหาวิทยาลัยในกำกับของรัฐ</a:t>
            </a:r>
            <a:r>
              <a:rPr lang="th-TH" altLang="th-TH" sz="4400" b="1" dirty="0">
                <a:solidFill>
                  <a:srgbClr val="C0000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	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36513" y="2209800"/>
            <a:ext cx="8783637" cy="408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685800" indent="-685800">
              <a:lnSpc>
                <a:spcPct val="90000"/>
              </a:lnSpc>
              <a:buFont typeface="Arial" charset="0"/>
              <a:buChar char="•"/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มหาวิทยาลัยได้จัดโครงการประชุมชี้แจง และสร้างความเข้าใจ เกี่ยวกับการเตรียมการเพื่อเป็นมหาวิทยาลัยในกำกับของรัฐแล้ว จำนวน 3 ครั้ง</a:t>
            </a: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   - ครั้งที่ 1 เมื่อวันที่ 8 พฤษภาคม 2558 ณ ศูนย์ศิลปวัฒนธรรมฯ </a:t>
            </a: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   - ครั้งที่ 2 เมื่อวันที่ 27 พฤษภาคม 2558 ณ อาคารศูนย์รวม 2</a:t>
            </a: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   - ครั้งที่ 3 เมื่อวันที่ 14 กันยายน 2558 ณ ศูนย์ศิลปวัฒนธรรมฯ </a:t>
            </a:r>
          </a:p>
          <a:p>
            <a:pPr>
              <a:lnSpc>
                <a:spcPct val="90000"/>
              </a:lnSpc>
              <a:defRPr/>
            </a:pPr>
            <a:endParaRPr lang="th-TH" sz="3600" b="1" dirty="0">
              <a:solidFill>
                <a:srgbClr val="1F497D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391875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BA3F4-D098-487E-879B-08ED55286FC8}" type="slidenum">
              <a:rPr lang="en-CA"/>
              <a:pPr>
                <a:defRPr/>
              </a:pPr>
              <a:t>21</a:t>
            </a:fld>
            <a:endParaRPr lang="en-CA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000" y="914400"/>
            <a:ext cx="8243887" cy="132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ความคืบหน้าของการเตรียมการเป็น</a:t>
            </a:r>
          </a:p>
          <a:p>
            <a:pPr algn="ctr">
              <a:lnSpc>
                <a:spcPct val="90000"/>
              </a:lnSpc>
              <a:defRPr/>
            </a:pPr>
            <a:r>
              <a:rPr lang="th-TH" sz="4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มหาวิทยาลัยในกำกับของรัฐ</a:t>
            </a:r>
            <a:r>
              <a:rPr lang="th-TH" sz="4400" b="1" dirty="0">
                <a:solidFill>
                  <a:srgbClr val="C00000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	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306389" y="2362200"/>
            <a:ext cx="8228012" cy="409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685800" indent="-685800" algn="thaiDist">
              <a:lnSpc>
                <a:spcPct val="90000"/>
              </a:lnSpc>
              <a:buFont typeface="Arial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ผ่านการประชุมชี้แจงต่อคณะกรรมการกฤษฎีกา วาระ 3 แล้ว</a:t>
            </a:r>
          </a:p>
          <a:p>
            <a:pPr marL="685800" indent="-685800" algn="thaiDist">
              <a:lnSpc>
                <a:spcPct val="90000"/>
              </a:lnSpc>
              <a:buFont typeface="Arial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สำนักงานคณะกรรมการกฤษฎีกาได้นำเสนอร่างพระราชบัญญัติมหาวิทยาลัยศิลปากร พ.ศ. ....  เพื่อเข้าสู่การพิจารณาของ  สภานิติบัญญัติแห่งชาติ (</a:t>
            </a:r>
            <a:r>
              <a:rPr lang="th-TH" sz="3600" b="1" dirty="0" err="1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สนช</a:t>
            </a: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.) แล้ว    ตามหนังสือ ที่ </a:t>
            </a:r>
            <a:r>
              <a:rPr lang="th-TH" sz="3600" b="1" dirty="0" err="1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นร</a:t>
            </a: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 0906/286 ลงวันที่ 18 พฤศจิกายน 2558</a:t>
            </a:r>
          </a:p>
          <a:p>
            <a:pPr algn="thaiDist">
              <a:lnSpc>
                <a:spcPct val="90000"/>
              </a:lnSpc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488324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DF890-D070-42E1-8FA2-F431E139C6FF}" type="slidenum">
              <a:rPr lang="en-CA"/>
              <a:pPr>
                <a:defRPr/>
              </a:pPr>
              <a:t>22</a:t>
            </a:fld>
            <a:endParaRPr lang="en-CA"/>
          </a:p>
        </p:txBody>
      </p:sp>
      <p:sp>
        <p:nvSpPr>
          <p:cNvPr id="9" name="Rectangle 3"/>
          <p:cNvSpPr/>
          <p:nvPr/>
        </p:nvSpPr>
        <p:spPr>
          <a:xfrm>
            <a:off x="685800" y="2667000"/>
            <a:ext cx="7543800" cy="208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สถานภาพมหาวิทยาลัย</a:t>
            </a:r>
          </a:p>
          <a:p>
            <a:pPr marL="571500" indent="-5715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เป็นนิติบุคคล</a:t>
            </a:r>
          </a:p>
          <a:p>
            <a:pPr marL="571500" indent="-5715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มีฐานะเป็นหน่วยงานในกำกับของรัฐ ที่ไม่เป็นส่วนราชการและไม่เป็นรัฐวิสาหกิจ	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6550" y="1046957"/>
            <a:ext cx="8542337" cy="1328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สาระสำคัญ</a:t>
            </a:r>
          </a:p>
          <a:p>
            <a:pPr algn="ctr">
              <a:lnSpc>
                <a:spcPct val="90000"/>
              </a:lnSpc>
              <a:defRPr/>
            </a:pPr>
            <a:r>
              <a:rPr lang="th-TH" sz="4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ร่างพระราชบัญญัติมหาวิทยาลัยศิลปากร พ.ศ. ....</a:t>
            </a:r>
            <a:r>
              <a:rPr lang="th-TH" sz="4400" b="1" dirty="0">
                <a:solidFill>
                  <a:srgbClr val="C0000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717459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1950" y="1374775"/>
            <a:ext cx="8358188" cy="701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685800" indent="-685800">
              <a:lnSpc>
                <a:spcPct val="90000"/>
              </a:lnSpc>
              <a:defRPr/>
            </a:pPr>
            <a:r>
              <a:rPr lang="th-TH" sz="4400" b="1" dirty="0">
                <a:solidFill>
                  <a:srgbClr val="1F497D"/>
                </a:solidFill>
                <a:latin typeface="TH SarabunPSK" panose="020B0500040200020003" pitchFamily="34" charset="-34"/>
                <a:ea typeface="Arial Unicode MS" pitchFamily="34" charset="-128"/>
                <a:cs typeface="TH SarabunPSK" panose="020B0500040200020003" pitchFamily="34" charset="-34"/>
              </a:rPr>
              <a:t>ในรูปแบบสภา</a:t>
            </a:r>
            <a:r>
              <a:rPr lang="th-TH" sz="44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+mj-cs"/>
              </a:rPr>
              <a:t>	  	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A4873F9-1282-4943-BD11-DDAB1F46A94D}" type="slidenum">
              <a:rPr lang="en-CA" altLang="th-TH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CA" altLang="th-TH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15913" y="2133600"/>
            <a:ext cx="8358187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44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สภามหาวิทยาลัย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44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สภาวิชาการ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44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สภาคณาจารย์และพนักงาน  </a:t>
            </a:r>
            <a:r>
              <a:rPr lang="th-TH" altLang="th-TH" sz="44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+mj-cs"/>
              </a:rPr>
              <a:t>	</a:t>
            </a:r>
          </a:p>
        </p:txBody>
      </p:sp>
      <p:sp>
        <p:nvSpPr>
          <p:cNvPr id="7" name="Rectangle 3"/>
          <p:cNvSpPr/>
          <p:nvPr/>
        </p:nvSpPr>
        <p:spPr>
          <a:xfrm>
            <a:off x="395288" y="4149725"/>
            <a:ext cx="8358187" cy="701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685800" indent="-685800">
              <a:lnSpc>
                <a:spcPct val="90000"/>
              </a:lnSpc>
              <a:defRPr/>
            </a:pPr>
            <a:r>
              <a:rPr lang="th-TH" sz="4400" b="1" dirty="0">
                <a:solidFill>
                  <a:srgbClr val="1F497D"/>
                </a:solidFill>
                <a:latin typeface="TH SarabunPSK" panose="020B0500040200020003" pitchFamily="34" charset="-34"/>
                <a:ea typeface="Arial Unicode MS" pitchFamily="34" charset="-128"/>
                <a:cs typeface="TH SarabunPSK" panose="020B0500040200020003" pitchFamily="34" charset="-34"/>
              </a:rPr>
              <a:t>ในรูปแบบคณะกรรมการ</a:t>
            </a:r>
            <a:r>
              <a:rPr lang="th-TH" sz="44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+mj-cs"/>
              </a:rPr>
              <a:t>	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323850" y="4797425"/>
            <a:ext cx="8358188" cy="132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40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คณะกรรมการบริหารมหาวิทยาลัย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40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anose="020B0500040200020003" pitchFamily="34" charset="-34"/>
              </a:rPr>
              <a:t>คณะกรรมการอุทธรณ์และร้องทุกข์</a:t>
            </a:r>
            <a:r>
              <a:rPr lang="th-TH" altLang="th-TH" sz="48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	</a:t>
            </a:r>
          </a:p>
        </p:txBody>
      </p:sp>
      <p:sp>
        <p:nvSpPr>
          <p:cNvPr id="23559" name="สี่เหลี่ยมผืนผ้า 7"/>
          <p:cNvSpPr>
            <a:spLocks noChangeArrowheads="1"/>
          </p:cNvSpPr>
          <p:nvPr/>
        </p:nvSpPr>
        <p:spPr bwMode="auto">
          <a:xfrm>
            <a:off x="1986411" y="838200"/>
            <a:ext cx="5455340" cy="77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8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ea typeface="Arial Unicode MS" pitchFamily="34" charset="-128"/>
                <a:cs typeface="TH SarabunPSK" panose="020B0500040200020003" pitchFamily="34" charset="-34"/>
              </a:rPr>
              <a:t>การดำเนินการของมหาวิทยาลัย</a:t>
            </a:r>
          </a:p>
        </p:txBody>
      </p:sp>
    </p:spTree>
    <p:extLst>
      <p:ext uri="{BB962C8B-B14F-4D97-AF65-F5344CB8AC3E}">
        <p14:creationId xmlns:p14="http://schemas.microsoft.com/office/powerpoint/2010/main" xmlns="" val="969384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6E88B4-7473-4351-8057-5864865DBF1E}" type="slidenum">
              <a:rPr lang="en-CA" altLang="th-TH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CA" altLang="th-TH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39750" y="942975"/>
            <a:ext cx="82089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800" b="1" dirty="0">
                <a:solidFill>
                  <a:srgbClr val="C0000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</a:t>
            </a:r>
            <a:r>
              <a:rPr lang="th-TH" sz="48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โครงสร้างของมหาวิทยาลัย	</a:t>
            </a:r>
          </a:p>
        </p:txBody>
      </p:sp>
      <p:sp>
        <p:nvSpPr>
          <p:cNvPr id="4" name="Rectangle 3"/>
          <p:cNvSpPr/>
          <p:nvPr/>
        </p:nvSpPr>
        <p:spPr>
          <a:xfrm>
            <a:off x="681038" y="1700213"/>
            <a:ext cx="8208962" cy="45799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th-TH" sz="44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ส่วนงานของมหาวิทยาลัย</a:t>
            </a:r>
            <a:r>
              <a:rPr lang="th-TH" sz="40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	</a:t>
            </a:r>
          </a:p>
          <a:p>
            <a:pPr marL="742950" indent="-742950">
              <a:lnSpc>
                <a:spcPct val="90000"/>
              </a:lnSpc>
              <a:buFontTx/>
              <a:buAutoNum type="arabicPlain"/>
              <a:defRPr/>
            </a:pPr>
            <a:r>
              <a:rPr lang="th-TH" sz="40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สำนักงานสภามหาวิทยาลัย</a:t>
            </a:r>
          </a:p>
          <a:p>
            <a:pPr marL="742950" indent="-742950">
              <a:lnSpc>
                <a:spcPct val="90000"/>
              </a:lnSpc>
              <a:buFontTx/>
              <a:buAutoNum type="arabicPlain"/>
              <a:defRPr/>
            </a:pPr>
            <a:r>
              <a:rPr lang="th-TH" sz="40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สำนักงานอธิการบดี</a:t>
            </a:r>
          </a:p>
          <a:p>
            <a:pPr marL="742950" indent="-742950">
              <a:lnSpc>
                <a:spcPct val="90000"/>
              </a:lnSpc>
              <a:buFontTx/>
              <a:buAutoNum type="arabicPlain"/>
              <a:defRPr/>
            </a:pPr>
            <a:r>
              <a:rPr lang="th-TH" sz="4000" b="1" dirty="0" smtClean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คณะวิชา</a:t>
            </a:r>
            <a:endParaRPr lang="th-TH" sz="40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marL="742950" indent="-742950">
              <a:lnSpc>
                <a:spcPct val="90000"/>
              </a:lnSpc>
              <a:buFontTx/>
              <a:buAutoNum type="arabicPlain"/>
              <a:defRPr/>
            </a:pPr>
            <a:r>
              <a:rPr lang="th-TH" sz="40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ส่วนงานที่เรียกชื่ออย่างอื่นที่มีฐานะเทียบเท่าคณะ</a:t>
            </a:r>
          </a:p>
          <a:p>
            <a:pPr>
              <a:lnSpc>
                <a:spcPct val="90000"/>
              </a:lnSpc>
              <a:defRPr/>
            </a:pPr>
            <a:endParaRPr lang="th-TH" sz="28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40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การแบ่งหน่วยงานภายในของส่วนงานตาม 1 – 4 ให้ทำเป็นประกาศของมหาวิทยาลัย</a:t>
            </a:r>
          </a:p>
        </p:txBody>
      </p:sp>
    </p:spTree>
    <p:extLst>
      <p:ext uri="{BB962C8B-B14F-4D97-AF65-F5344CB8AC3E}">
        <p14:creationId xmlns:p14="http://schemas.microsoft.com/office/powerpoint/2010/main" xmlns="" val="3147143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5F1E521-1807-4BFC-8C05-B5D6DD4EF2D3}" type="slidenum">
              <a:rPr lang="en-CA" altLang="th-TH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CA" altLang="th-TH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58800" y="838200"/>
            <a:ext cx="82089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800" b="1" dirty="0">
                <a:solidFill>
                  <a:srgbClr val="C0000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</a:t>
            </a:r>
            <a:r>
              <a:rPr lang="th-TH" sz="48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การบริหารจัดการของมหาวิทยาลัย</a:t>
            </a:r>
            <a:r>
              <a:rPr lang="th-TH" sz="4800" b="1" dirty="0">
                <a:solidFill>
                  <a:srgbClr val="C0000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681038" y="1700213"/>
            <a:ext cx="8208962" cy="39703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4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มีอธิการบดีเป็นผู้บังคับบัญชาสูงสุดและรับผิดชอบการบริหารงานของมหาวิทยาลัย                      มีวาระ 4 ปี </a:t>
            </a:r>
            <a:r>
              <a:rPr lang="th-TH" sz="42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(ไม่เกิน 2 วาระ)</a:t>
            </a:r>
          </a:p>
          <a:p>
            <a:pPr>
              <a:lnSpc>
                <a:spcPct val="90000"/>
              </a:lnSpc>
              <a:defRPr/>
            </a:pPr>
            <a:endParaRPr lang="th-TH" sz="28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marL="571500" indent="-5715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4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และอาจมีรองอธิการบดีและหรือผู้ช่วยอธิการบดี ตามจำนวนที่สภามหาวิทยาลัยกำหนดเพื่อทำหน้าที่รับผิดชอบตามที่อธิการบดีมอบหมายก็ได้</a:t>
            </a:r>
          </a:p>
        </p:txBody>
      </p:sp>
    </p:spTree>
    <p:extLst>
      <p:ext uri="{BB962C8B-B14F-4D97-AF65-F5344CB8AC3E}">
        <p14:creationId xmlns:p14="http://schemas.microsoft.com/office/powerpoint/2010/main" xmlns="" val="79290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4C59BB-A811-4BB2-BC55-F8A129FBA44D}" type="slidenum">
              <a:rPr lang="en-CA" altLang="th-TH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CA" altLang="th-TH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6" name="Rectangle 3"/>
          <p:cNvSpPr/>
          <p:nvPr/>
        </p:nvSpPr>
        <p:spPr>
          <a:xfrm>
            <a:off x="574675" y="1600200"/>
            <a:ext cx="834072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มีคณบดีเป็นผู้บังคับบัญชาและรับผิดชอบงานของคณะ  </a:t>
            </a: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มีวาระ 4 ปี (ไม่เกิน 2 วาระ)</a:t>
            </a: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  คณบดีปัจจุบันคงดำรงตำแหน่งต่อไปจนครบวาระ แต่ต้องแสดงเจตนาเปลี่ยนเป็นพนักงานมหาวิทยาลัยภายใน 1 ปี</a:t>
            </a: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การนับวาระ ให้นับรวมวาระการดำรงตำแหน่งตาม พ.ร.บ.มหาวิทยาลัยศิลปากร พ.ศ. 2530 ด้วย     	</a:t>
            </a:r>
          </a:p>
          <a:p>
            <a:pPr marL="571500" indent="-5715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และอาจมีรองคณบดีและหรือผู้ช่วยคณบดี เพื่อทำหน้าที่</a:t>
            </a: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  รับผิดชอบตามที่คณบดีมอบหมายก็ได้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มีคณะกรรมการประจำคณะ (รายละเอียดเป็นไปตามข้อบังคับ)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565150" y="841375"/>
            <a:ext cx="82089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8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การบริหารจัดการของคณะ/ส่วนเทียบเท่า</a:t>
            </a:r>
          </a:p>
        </p:txBody>
      </p:sp>
    </p:spTree>
    <p:extLst>
      <p:ext uri="{BB962C8B-B14F-4D97-AF65-F5344CB8AC3E}">
        <p14:creationId xmlns:p14="http://schemas.microsoft.com/office/powerpoint/2010/main" xmlns="" val="3554077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E599B62-486F-4D0A-88CE-8A51CC681FCF}" type="slidenum">
              <a:rPr lang="en-CA" altLang="th-TH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CA" altLang="th-TH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6" name="Rectangle 3"/>
          <p:cNvSpPr/>
          <p:nvPr/>
        </p:nvSpPr>
        <p:spPr>
          <a:xfrm>
            <a:off x="206375" y="2362200"/>
            <a:ext cx="8713788" cy="2863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40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มหาวิทยาลัยจัดให้มีการประกันคุณภาพการศึกษาเพื่อพัฒนาคุณภาพและมาตรฐานการศึกษาของมหาวิทยาลัย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40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ระบบ หลักเกณฑ์ และวิธีการประกันคุณภาพการศึกษาเป็นไปตามข้อบังคับของมหาวิทยาลัย</a:t>
            </a:r>
          </a:p>
          <a:p>
            <a:pPr>
              <a:lnSpc>
                <a:spcPct val="90000"/>
              </a:lnSpc>
              <a:defRPr/>
            </a:pPr>
            <a:endParaRPr lang="th-TH" sz="4000" b="1" dirty="0">
              <a:solidFill>
                <a:srgbClr val="1F497D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487363" y="1071562"/>
            <a:ext cx="82089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8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การประกันคุณภาพการศึกษา</a:t>
            </a:r>
          </a:p>
        </p:txBody>
      </p:sp>
    </p:spTree>
    <p:extLst>
      <p:ext uri="{BB962C8B-B14F-4D97-AF65-F5344CB8AC3E}">
        <p14:creationId xmlns:p14="http://schemas.microsoft.com/office/powerpoint/2010/main" xmlns="" val="4188673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0FAD998-A2EE-4E01-B7D5-8761A02D15BF}" type="slidenum">
              <a:rPr lang="en-CA" altLang="th-TH" sz="12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CA" altLang="th-TH" sz="1200" smtClean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42887" y="1981200"/>
            <a:ext cx="8929688" cy="358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5800" indent="-685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มีการประเมินส่วนงานของมหาวิทยาลัยเพื่อพัฒนาคุณภาพ มาตรฐานการศึกษาและการวิจัยของ</a:t>
            </a:r>
            <a:r>
              <a:rPr lang="th-TH" altLang="th-TH" sz="3600" b="1" dirty="0" smtClean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มหาวิทยาลัย</a:t>
            </a:r>
            <a:endParaRPr lang="th-TH" altLang="th-TH" sz="3600" b="1" dirty="0">
              <a:solidFill>
                <a:srgbClr val="1F497D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มีการประเมินหลักสูตรการศึกษา การเรียน การสอน และการวัดผลตามหลักสูตร</a:t>
            </a:r>
            <a:r>
              <a:rPr lang="th-TH" altLang="th-TH" sz="3600" b="1" dirty="0" smtClean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นั้น</a:t>
            </a:r>
            <a:endParaRPr lang="th-TH" altLang="th-TH" sz="3600" b="1" dirty="0">
              <a:solidFill>
                <a:srgbClr val="1F497D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มีการประเมินผลการปฏิบัติหน้าที่ของอธิการบดี คณบดี /เทียบเท่า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th-TH" sz="3600" b="1" dirty="0">
                <a:solidFill>
                  <a:srgbClr val="1F497D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มีการประเมินผลการปฏิบัติงานของผู้ปฏิบัติงานในมหาวิทยาลัย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58788" y="1143000"/>
            <a:ext cx="82089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8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การประเมิน</a:t>
            </a:r>
          </a:p>
        </p:txBody>
      </p:sp>
    </p:spTree>
    <p:extLst>
      <p:ext uri="{BB962C8B-B14F-4D97-AF65-F5344CB8AC3E}">
        <p14:creationId xmlns:p14="http://schemas.microsoft.com/office/powerpoint/2010/main" xmlns="" val="2415297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B2A47-A7D8-4CC8-8D8A-0B31ED750F5E}" type="slidenum">
              <a:rPr lang="en-CA"/>
              <a:pPr>
                <a:defRPr/>
              </a:pPr>
              <a:t>29</a:t>
            </a:fld>
            <a:endParaRPr lang="en-CA"/>
          </a:p>
        </p:txBody>
      </p:sp>
      <p:sp>
        <p:nvSpPr>
          <p:cNvPr id="9" name="Rectangle 3"/>
          <p:cNvSpPr/>
          <p:nvPr/>
        </p:nvSpPr>
        <p:spPr>
          <a:xfrm>
            <a:off x="331788" y="2971800"/>
            <a:ext cx="8704262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อธิการบดีได้แต่งตั้งคณะกรรมการวางระบบบริหารงานและกลั่นกรองข้อบังคับระเบียบเพื่อการเป็นมหาวิทยาลัยในกำกับของรัฐ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อธิการบดี เป็นประธาน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รองอธิการบดี และคณบดี/ผอ.ศูนย์ สถาบัน สำนัก              เป็นกรรมการ	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6063" y="1288257"/>
            <a:ext cx="8542337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4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การดำเนินการของมหาวิทยาลัยในการจัดทำข้อบังคับระเบียบเพื่อการเป็นมหาวิทยาลัยในกำกับของรัฐ</a:t>
            </a:r>
          </a:p>
        </p:txBody>
      </p:sp>
    </p:spTree>
    <p:extLst>
      <p:ext uri="{BB962C8B-B14F-4D97-AF65-F5344CB8AC3E}">
        <p14:creationId xmlns:p14="http://schemas.microsoft.com/office/powerpoint/2010/main" xmlns="" val="309677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5257" y="549062"/>
            <a:ext cx="5451143" cy="850900"/>
          </a:xfrm>
          <a:noFill/>
        </p:spPr>
        <p:txBody>
          <a:bodyPr/>
          <a:lstStyle/>
          <a:p>
            <a:pPr algn="l"/>
            <a:r>
              <a:rPr lang="th-TH" altLang="th-TH" sz="4000" b="1" dirty="0" smtClean="0">
                <a:solidFill>
                  <a:schemeClr val="accent5">
                    <a:lumMod val="50000"/>
                  </a:schemeClr>
                </a:solidFill>
              </a:rPr>
              <a:t>     </a:t>
            </a:r>
            <a:r>
              <a:rPr lang="en-US" altLang="th-TH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h-TH" altLang="th-TH" sz="4000" b="1" dirty="0" smtClean="0">
                <a:solidFill>
                  <a:schemeClr val="accent6">
                    <a:lumMod val="75000"/>
                  </a:schemeClr>
                </a:solidFill>
              </a:rPr>
              <a:t>การจัดการศึกษา </a:t>
            </a:r>
            <a:r>
              <a:rPr lang="th-TH" altLang="th-TH" sz="3200" b="1" dirty="0" smtClean="0">
                <a:solidFill>
                  <a:schemeClr val="accent5">
                    <a:lumMod val="75000"/>
                  </a:schemeClr>
                </a:solidFill>
              </a:rPr>
              <a:t>ปีการศึกษา 2558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981200"/>
          <a:ext cx="8686801" cy="36357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90800"/>
                <a:gridCol w="990600"/>
                <a:gridCol w="1066800"/>
                <a:gridCol w="990600"/>
                <a:gridCol w="1295400"/>
                <a:gridCol w="1752601"/>
              </a:tblGrid>
              <a:tr h="657206">
                <a:tc>
                  <a:txBody>
                    <a:bodyPr/>
                    <a:lstStyle/>
                    <a:p>
                      <a:pPr algn="ctr"/>
                      <a:r>
                        <a:rPr lang="th-TH" sz="2300" b="1" dirty="0" smtClean="0">
                          <a:solidFill>
                            <a:schemeClr val="bg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การจัดการศึกษา</a:t>
                      </a:r>
                      <a:endParaRPr lang="th-TH" sz="2300" b="1" dirty="0">
                        <a:solidFill>
                          <a:schemeClr val="bg1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kern="1200" dirty="0" smtClean="0"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ตรี</a:t>
                      </a:r>
                      <a:r>
                        <a:rPr lang="en-US" sz="2300" b="1" kern="1200" dirty="0" smtClean="0"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 : </a:t>
                      </a:r>
                      <a:endParaRPr lang="th-TH" sz="2300" b="1" kern="1200" dirty="0" smtClean="0">
                        <a:solidFill>
                          <a:schemeClr val="bg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kern="1200" dirty="0" smtClean="0"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โท </a:t>
                      </a:r>
                      <a:r>
                        <a:rPr lang="en-US" sz="2300" b="1" kern="1200" dirty="0" smtClean="0"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: </a:t>
                      </a:r>
                      <a:endParaRPr lang="th-TH" sz="2300" b="1" kern="1200" dirty="0" smtClean="0">
                        <a:solidFill>
                          <a:schemeClr val="bg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kern="1200" dirty="0" smtClean="0"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เอก</a:t>
                      </a:r>
                      <a:endParaRPr lang="th-TH" sz="2300" b="1" kern="1200" dirty="0" smtClean="0">
                        <a:solidFill>
                          <a:schemeClr val="bg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dirty="0" smtClean="0">
                          <a:solidFill>
                            <a:schemeClr val="bg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  <a:endParaRPr lang="th-TH" sz="2300" b="1" dirty="0">
                        <a:solidFill>
                          <a:schemeClr val="bg1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R w="12700" cmpd="sng">
                      <a:noFill/>
                    </a:ln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dirty="0" smtClean="0">
                          <a:solidFill>
                            <a:schemeClr val="bg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สัดส่วน</a:t>
                      </a:r>
                    </a:p>
                    <a:p>
                      <a:pPr algn="ctr"/>
                      <a:r>
                        <a:rPr lang="th-TH" sz="2300" b="1" dirty="0" smtClean="0">
                          <a:solidFill>
                            <a:schemeClr val="bg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ป.ตรี</a:t>
                      </a:r>
                      <a:r>
                        <a:rPr lang="th-TH" sz="2300" b="1" baseline="0" dirty="0" smtClean="0">
                          <a:solidFill>
                            <a:schemeClr val="bg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en-US" sz="2300" b="1" baseline="0" dirty="0" smtClean="0">
                          <a:solidFill>
                            <a:schemeClr val="bg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: </a:t>
                      </a:r>
                      <a:r>
                        <a:rPr lang="th-TH" sz="2300" b="1" baseline="0" dirty="0" smtClean="0">
                          <a:solidFill>
                            <a:schemeClr val="bg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บัณฑิตศึกษา</a:t>
                      </a:r>
                      <a:endParaRPr lang="th-TH" sz="2300" b="1" dirty="0">
                        <a:solidFill>
                          <a:schemeClr val="bg1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L w="12700" cmpd="sng">
                      <a:noFill/>
                    </a:lnL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618029">
                <a:tc>
                  <a:txBody>
                    <a:bodyPr/>
                    <a:lstStyle/>
                    <a:p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หลักสูตร</a:t>
                      </a:r>
                      <a:r>
                        <a:rPr lang="th-TH" sz="2300" b="1" dirty="0" err="1" smtClean="0">
                          <a:latin typeface="Angsana New" pitchFamily="18" charset="-34"/>
                          <a:cs typeface="Angsana New" pitchFamily="18" charset="-34"/>
                        </a:rPr>
                        <a:t>ที่เ</a:t>
                      </a:r>
                      <a:r>
                        <a:rPr lang="en-US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ปิดสอน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83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73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35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19</a:t>
                      </a:r>
                      <a:r>
                        <a:rPr lang="en-US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 หลักสูตร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R w="12700" cmpd="sng">
                      <a:noFill/>
                    </a:lnR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43.46 :</a:t>
                      </a:r>
                      <a:r>
                        <a:rPr lang="th-TH" sz="23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56.54</a:t>
                      </a:r>
                      <a:endParaRPr lang="th-TH" sz="23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L w="12700" cmpd="sng">
                      <a:noFill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162">
                <a:tc>
                  <a:txBody>
                    <a:bodyPr/>
                    <a:lstStyle/>
                    <a:p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นักศึกษาใหม่  (ปี 2558)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5,917 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77</a:t>
                      </a:r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9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73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 6,859   คน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R w="12700" cmpd="sng">
                      <a:noFill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86.14 :</a:t>
                      </a:r>
                      <a:r>
                        <a:rPr lang="en-US" sz="23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23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13.86</a:t>
                      </a:r>
                      <a:endParaRPr lang="th-TH" sz="23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L w="12700" cmpd="sng">
                      <a:noFill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1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นักศึกษารวม </a:t>
                      </a:r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(ปี 2558)</a:t>
                      </a:r>
                    </a:p>
                  </a:txBody>
                  <a:tcPr marL="91443" marR="91443" marT="45723" marB="45723"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21,943 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2,891 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883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  25,717  คน</a:t>
                      </a:r>
                      <a:endParaRPr lang="th-TH" sz="2300" b="1" kern="1200" dirty="0" smtClean="0">
                        <a:solidFill>
                          <a:schemeClr val="dk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R w="12700" cmpd="sng">
                      <a:noFill/>
                    </a:lnR>
                    <a:solidFill>
                      <a:srgbClr val="DEF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85.32 </a:t>
                      </a:r>
                      <a:r>
                        <a:rPr lang="en-US" sz="23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:</a:t>
                      </a:r>
                      <a:r>
                        <a:rPr lang="en-US" sz="23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 14.68</a:t>
                      </a:r>
                      <a:endParaRPr lang="th-TH" sz="23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L w="12700" cmpd="sng">
                      <a:noFill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66878">
                <a:tc>
                  <a:txBody>
                    <a:bodyPr/>
                    <a:lstStyle/>
                    <a:p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บัณฑิตที่สำเร็จการศึกษา</a:t>
                      </a:r>
                    </a:p>
                    <a:p>
                      <a:r>
                        <a:rPr lang="th-TH" sz="2300" b="1" dirty="0" smtClean="0">
                          <a:latin typeface="Angsana New" pitchFamily="18" charset="-34"/>
                          <a:cs typeface="Angsana New" pitchFamily="18" charset="-34"/>
                        </a:rPr>
                        <a:t> ปีการศึกษา 2557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5,017</a:t>
                      </a:r>
                      <a:r>
                        <a:rPr lang="en-US" sz="2300" b="1" kern="1200" dirty="0" smtClean="0">
                          <a:solidFill>
                            <a:schemeClr val="dk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 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kern="1200" dirty="0" smtClean="0">
                          <a:solidFill>
                            <a:schemeClr val="dk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7</a:t>
                      </a:r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34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110</a:t>
                      </a:r>
                      <a:endParaRPr lang="th-TH" sz="23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kern="1200" dirty="0" smtClean="0">
                          <a:solidFill>
                            <a:schemeClr val="dk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5,861 คน</a:t>
                      </a:r>
                    </a:p>
                  </a:txBody>
                  <a:tcPr marL="91443" marR="91443" marT="45723" marB="45723">
                    <a:lnR w="12700" cmpd="sng">
                      <a:noFill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3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87.2</a:t>
                      </a:r>
                      <a:r>
                        <a:rPr lang="en-US" sz="23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4</a:t>
                      </a:r>
                      <a:r>
                        <a:rPr lang="th-TH" sz="23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 </a:t>
                      </a:r>
                      <a:r>
                        <a:rPr lang="en-US" sz="23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: 12.76</a:t>
                      </a:r>
                      <a:endParaRPr lang="th-TH" sz="23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</a:txBody>
                  <a:tcPr marL="91443" marR="91443" marT="45723" marB="45723">
                    <a:lnL w="12700" cmpd="sng">
                      <a:noFill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2288" y="1390650"/>
            <a:ext cx="78486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h-TH" sz="3600" b="1" dirty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เปิดสอน 13 คณะวิชา    1 วิทยาลัย  และ 1 บัณฑิตวิทยาลัย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50" y="5848351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Niramit AS" pitchFamily="2" charset="-34"/>
                <a:cs typeface="+mj-cs"/>
              </a:rPr>
              <a:t>ที่มา 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: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หลักสูตร จากกองบริการการศึกษา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จำนวนนักศึกษา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จากระบบ 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MIS  (REG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ทะเบียนสถิตินักศึกษา กองบริการการศึกษา ณ 15 กันยายน 2558)</a:t>
            </a:r>
            <a:r>
              <a:rPr lang="en-US" sz="3600" b="1" dirty="0" smtClean="0">
                <a:latin typeface="TH Niramit AS" pitchFamily="2" charset="-34"/>
                <a:cs typeface="TH Niramit AS" pitchFamily="2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21417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BF961-9286-48AC-9515-2A1B4E855A04}" type="slidenum">
              <a:rPr lang="en-CA"/>
              <a:pPr>
                <a:defRPr/>
              </a:pPr>
              <a:t>30</a:t>
            </a:fld>
            <a:endParaRPr lang="en-CA"/>
          </a:p>
        </p:txBody>
      </p:sp>
      <p:sp>
        <p:nvSpPr>
          <p:cNvPr id="9" name="Rectangle 3"/>
          <p:cNvSpPr/>
          <p:nvPr/>
        </p:nvSpPr>
        <p:spPr>
          <a:xfrm>
            <a:off x="665162" y="1295400"/>
            <a:ext cx="756443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th-TH" sz="3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นอกจากนี้ อธิการบดีได้แต่งตั้งคณะอนุกรรมการชุดต่าง ๆ </a:t>
            </a:r>
            <a:r>
              <a:rPr lang="th-TH" sz="3200" b="1" dirty="0" smtClean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ดังนี้</a:t>
            </a:r>
            <a:endParaRPr lang="th-TH" sz="32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คณะอนุกรรมการจัดทำข้อบังคับระเบียบเกี่ยวกับโครงสร้างองค์กร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รองอธิการบดีฝ่ายวางแผนและพัฒนา เป็น</a:t>
            </a:r>
            <a:r>
              <a:rPr lang="th-TH" sz="3200" b="1" dirty="0" smtClean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ประธาน</a:t>
            </a:r>
            <a:endParaRPr lang="th-TH" sz="32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คณะอนุกรรมการจัดทำข้อบังคับระเบียบเกี่ยวกับการเปลี่ยนสถานภาพและระบบบริหารงานบุคคล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รองอธิการบดีฝ่ายบริหาร เป็น</a:t>
            </a:r>
            <a:r>
              <a:rPr lang="th-TH" sz="3200" b="1" dirty="0" smtClean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ประธาน</a:t>
            </a:r>
            <a:endParaRPr lang="th-TH" sz="32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คณะอนุกรรมการจัดทำข้อบังคับระเบียบเกี่ยวกับโครงสร้าง          ระบบบริหารงานวิชาการ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2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รองอธิการบดีฝ่ายวิชาการ เป็นประธาน</a:t>
            </a:r>
          </a:p>
        </p:txBody>
      </p:sp>
    </p:spTree>
    <p:extLst>
      <p:ext uri="{BB962C8B-B14F-4D97-AF65-F5344CB8AC3E}">
        <p14:creationId xmlns:p14="http://schemas.microsoft.com/office/powerpoint/2010/main" xmlns="" val="430748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EA5D7-5681-4A39-A490-A4107859E530}" type="slidenum">
              <a:rPr lang="en-CA"/>
              <a:pPr>
                <a:defRPr/>
              </a:pPr>
              <a:t>31</a:t>
            </a:fld>
            <a:endParaRPr lang="en-CA"/>
          </a:p>
        </p:txBody>
      </p:sp>
      <p:sp>
        <p:nvSpPr>
          <p:cNvPr id="9" name="Rectangle 3"/>
          <p:cNvSpPr/>
          <p:nvPr/>
        </p:nvSpPr>
        <p:spPr>
          <a:xfrm>
            <a:off x="685799" y="1295400"/>
            <a:ext cx="7848601" cy="457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คณะอนุกรรมการจัดทำข้อบังคับระเบียบเกี่ยวกับโครงสร้างระบบบริหารการเงิน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รองอธิการบดีฝ่ายบริหาร เป็น</a:t>
            </a:r>
            <a:r>
              <a:rPr lang="th-TH" sz="3600" b="1" dirty="0" smtClean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ประธาน</a:t>
            </a: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คณะอนุกรรมการจัดทำข้อบังคับระเบียบเกี่ยวกับโครงสร้างระบบบริหารงานกิจการนักศึกษา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รองอธิการบดีฝ่ายกิจการนักศึกษา เป็นประธาน</a:t>
            </a:r>
          </a:p>
          <a:p>
            <a:pPr>
              <a:lnSpc>
                <a:spcPct val="90000"/>
              </a:lnSpc>
              <a:defRPr/>
            </a:pP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0858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649B3-2BF1-4453-86DB-FAF599C31B06}" type="slidenum">
              <a:rPr lang="en-CA"/>
              <a:pPr>
                <a:defRPr/>
              </a:pPr>
              <a:t>32</a:t>
            </a:fld>
            <a:endParaRPr lang="en-CA"/>
          </a:p>
        </p:txBody>
      </p:sp>
      <p:sp>
        <p:nvSpPr>
          <p:cNvPr id="9" name="Rectangle 3"/>
          <p:cNvSpPr/>
          <p:nvPr/>
        </p:nvSpPr>
        <p:spPr>
          <a:xfrm>
            <a:off x="485775" y="1143000"/>
            <a:ext cx="820102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คณะอนุกรรมการจัดทำข้อบังคับระเบียบเกี่ยวกับโครงสร้าง          ระบบบริหารงานวิจัยและบริการทางวิชาการ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รองอธิการบดี พระราชวังสนามจันทร์ เป็น</a:t>
            </a:r>
            <a:r>
              <a:rPr lang="th-TH" sz="3600" b="1" dirty="0" smtClean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ประธาน</a:t>
            </a: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คณะอนุกรรมการจัดทำข้อบังคับระเบียบเกี่ยวกับการประกันคุณภาพและการประเมิน</a:t>
            </a: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h-TH" sz="3600" b="1" dirty="0">
                <a:solidFill>
                  <a:schemeClr val="tx2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รองอธิการบดีฝ่ายประกันคุณภาพการศึกษา เป็นประธาน</a:t>
            </a:r>
          </a:p>
          <a:p>
            <a:pPr>
              <a:lnSpc>
                <a:spcPct val="90000"/>
              </a:lnSpc>
              <a:defRPr/>
            </a:pP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h-TH" sz="3600" b="1" dirty="0">
              <a:solidFill>
                <a:schemeClr val="tx2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17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05800" cy="6096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th-TH" sz="2800" b="1" dirty="0" smtClean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สภามหาวิทยาลัยศิลปากร</a:t>
            </a:r>
            <a:endParaRPr lang="th-TH" sz="28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988475933"/>
              </p:ext>
            </p:extLst>
          </p:nvPr>
        </p:nvGraphicFramePr>
        <p:xfrm>
          <a:off x="9525" y="3648073"/>
          <a:ext cx="90678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57202" y="2511921"/>
            <a:ext cx="8381999" cy="993208"/>
            <a:chOff x="-13010" y="609599"/>
            <a:chExt cx="8160361" cy="1113885"/>
          </a:xfrm>
        </p:grpSpPr>
        <p:sp>
          <p:nvSpPr>
            <p:cNvPr id="6" name="Rectangle 5"/>
            <p:cNvSpPr/>
            <p:nvPr/>
          </p:nvSpPr>
          <p:spPr>
            <a:xfrm>
              <a:off x="-13010" y="609599"/>
              <a:ext cx="8160361" cy="111388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th-TH" sz="20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คณะกรรมการพิจารณานโยบายและการบริหารงาน</a:t>
              </a:r>
            </a:p>
            <a:p>
              <a:pPr algn="ctr"/>
              <a:r>
                <a:rPr lang="th-TH" sz="20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เพื่อการปรับเปลี่ยนสถานะของมหาวิทยาลัย  เป็นมหาวิทยาลัยในกำกับของรัฐ</a:t>
              </a:r>
            </a:p>
            <a:p>
              <a:pPr algn="ctr"/>
              <a:r>
                <a:rPr lang="th-TH" sz="20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(นายกสภามหาวิทยาลัยศิลปากร)</a:t>
              </a:r>
              <a:endPara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09545" y="609599"/>
              <a:ext cx="7715252" cy="9614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h-TH" kern="12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457200" y="1600200"/>
            <a:ext cx="8382000" cy="838201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th-TH" sz="2200" b="1" dirty="0">
                <a:solidFill>
                  <a:schemeClr val="bg1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คณะกรรมการวางระบบบริหารงานและกลั่นกรองข้อบังคับระเบียบเพื่อการเป็นมหาวิทยาลัยในกำกับของ</a:t>
            </a:r>
            <a:r>
              <a:rPr lang="th-TH" sz="2200" b="1" dirty="0" smtClean="0">
                <a:solidFill>
                  <a:schemeClr val="bg1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รัฐ</a:t>
            </a:r>
          </a:p>
          <a:p>
            <a:pPr lvl="0" algn="ctr"/>
            <a:r>
              <a:rPr lang="th-TH" sz="2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(ท่าน</a:t>
            </a:r>
            <a:r>
              <a:rPr lang="th-TH" sz="2000" b="1" dirty="0" err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อนุชาติ</a:t>
            </a:r>
            <a:r>
              <a:rPr lang="th-TH" sz="2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คงมาลัย)</a:t>
            </a:r>
            <a:endParaRPr lang="th-TH" sz="2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  <p:sp>
        <p:nvSpPr>
          <p:cNvPr id="9" name="Up Arrow 8"/>
          <p:cNvSpPr/>
          <p:nvPr/>
        </p:nvSpPr>
        <p:spPr>
          <a:xfrm>
            <a:off x="4572000" y="1524000"/>
            <a:ext cx="45719" cy="76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Up Arrow 9"/>
          <p:cNvSpPr/>
          <p:nvPr/>
        </p:nvSpPr>
        <p:spPr>
          <a:xfrm>
            <a:off x="4556759" y="2426196"/>
            <a:ext cx="45719" cy="76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Up Arrow 10"/>
          <p:cNvSpPr/>
          <p:nvPr/>
        </p:nvSpPr>
        <p:spPr>
          <a:xfrm>
            <a:off x="4876800" y="1828800"/>
            <a:ext cx="45719" cy="76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Up Arrow 12"/>
          <p:cNvSpPr/>
          <p:nvPr/>
        </p:nvSpPr>
        <p:spPr>
          <a:xfrm>
            <a:off x="4572000" y="3505129"/>
            <a:ext cx="45719" cy="114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53155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13464-AB8E-4A22-80DE-3FB35936DD5A}" type="slidenum">
              <a:rPr lang="en-CA"/>
              <a:pPr>
                <a:defRPr/>
              </a:pPr>
              <a:t>34</a:t>
            </a:fld>
            <a:endParaRPr lang="en-CA" dirty="0"/>
          </a:p>
        </p:txBody>
      </p:sp>
      <p:sp>
        <p:nvSpPr>
          <p:cNvPr id="9" name="Rectangle 3"/>
          <p:cNvSpPr/>
          <p:nvPr/>
        </p:nvSpPr>
        <p:spPr>
          <a:xfrm>
            <a:off x="377825" y="1219200"/>
            <a:ext cx="8785225" cy="56054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th-TH" sz="38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ข้อบังคับ ระเบียบและประกาศที่มีความจำเป็นเร่งด่วน </a:t>
            </a:r>
          </a:p>
          <a:p>
            <a:pPr marL="514350" indent="-514350">
              <a:lnSpc>
                <a:spcPct val="90000"/>
              </a:lnSpc>
              <a:buFontTx/>
              <a:buAutoNum type="arabicParenBoth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ประกาศการจัดตั้งส่วนงานของมหาวิทยาลัยศิลปากร</a:t>
            </a:r>
            <a:r>
              <a:rPr lang="en-US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</a:p>
          <a:p>
            <a:pPr marL="514350" indent="-514350">
              <a:lnSpc>
                <a:spcPct val="90000"/>
              </a:lnSpc>
              <a:buFontTx/>
              <a:buAutoNum type="arabicParenBoth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ประกาศแบ่งหน่วยงานภายในส่วนงานของมหาวิทยาลัยศิลปากร</a:t>
            </a:r>
          </a:p>
          <a:p>
            <a:pPr marL="514350" indent="-514350">
              <a:lnSpc>
                <a:spcPct val="90000"/>
              </a:lnSpc>
              <a:buFontTx/>
              <a:buAutoNum type="arabicParenBoth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ข้อบังคับเกี่ยวกับการบริหารงานบุคคล</a:t>
            </a:r>
            <a:r>
              <a:rPr lang="en-US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</a:p>
          <a:p>
            <a:pPr marL="514350" indent="-514350">
              <a:lnSpc>
                <a:spcPct val="90000"/>
              </a:lnSpc>
              <a:buFontTx/>
              <a:buAutoNum type="arabicParenBoth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ข้อบังคับเกี่ยวกับหลักเกณฑ์และวิธีการสรรหาอธิการบดี</a:t>
            </a:r>
          </a:p>
          <a:p>
            <a:pPr marL="514350" indent="-514350">
              <a:lnSpc>
                <a:spcPct val="90000"/>
              </a:lnSpc>
              <a:buFontTx/>
              <a:buAutoNum type="arabicParenBoth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ข้อบังคับเกี่ยวกับหลักเกณฑ์และวิธีการสรรหาคณบดี</a:t>
            </a:r>
            <a:r>
              <a:rPr lang="en-US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</a:p>
          <a:p>
            <a:pPr marL="514350" indent="-514350">
              <a:lnSpc>
                <a:spcPct val="90000"/>
              </a:lnSpc>
              <a:buFontTx/>
              <a:buAutoNum type="arabicParenBoth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ข้อบังคับเกี่ยวกับหลักเกณฑ์และวิธีการสรรหาหัวหน้าส่วนงานที่เรียกชื่ออย่างอื่นที่มีฐานะเทียบเท่าคณะ</a:t>
            </a:r>
            <a:r>
              <a:rPr lang="en-US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</a:p>
          <a:p>
            <a:pPr marL="514350" indent="-514350">
              <a:lnSpc>
                <a:spcPct val="90000"/>
              </a:lnSpc>
              <a:buFontTx/>
              <a:buAutoNum type="arabicParenBoth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ข้อบังคับเกี่ยวกับการรักษาการแทน และการปฏิบัติการแทน</a:t>
            </a:r>
            <a:endParaRPr lang="en-US" sz="3600" b="1" dirty="0">
              <a:solidFill>
                <a:srgbClr val="002060"/>
              </a:solidFill>
              <a:latin typeface="TH SarabunPSK" pitchFamily="34" charset="-34"/>
              <a:ea typeface="Calibri"/>
              <a:cs typeface="TH SarabunPSK" pitchFamily="34" charset="-34"/>
            </a:endParaRP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h-TH" sz="3600" b="1" dirty="0">
              <a:solidFill>
                <a:srgbClr val="002060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h-TH" sz="3600" b="1" dirty="0">
              <a:solidFill>
                <a:srgbClr val="002060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4556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21AA8-CF5A-4C05-B8BF-D92C051674D7}" type="slidenum">
              <a:rPr lang="en-CA"/>
              <a:pPr>
                <a:defRPr/>
              </a:pPr>
              <a:t>35</a:t>
            </a:fld>
            <a:endParaRPr lang="en-CA"/>
          </a:p>
        </p:txBody>
      </p:sp>
      <p:sp>
        <p:nvSpPr>
          <p:cNvPr id="9" name="Rectangle 3"/>
          <p:cNvSpPr/>
          <p:nvPr/>
        </p:nvSpPr>
        <p:spPr>
          <a:xfrm>
            <a:off x="304800" y="1066800"/>
            <a:ext cx="8658225" cy="55784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lnSpc>
                <a:spcPct val="90000"/>
              </a:lnSpc>
              <a:buFontTx/>
              <a:buAutoNum type="arabicParenBoth" startAt="8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ข้อบังคับเกี่ยวกับการแสดงเจตนาเปลี่ยนสถานภาพมาเป็นพนักงานมหาวิทยาลัยศิลปากร</a:t>
            </a:r>
          </a:p>
          <a:p>
            <a:pPr marL="514350" indent="-514350">
              <a:lnSpc>
                <a:spcPct val="90000"/>
              </a:lnSpc>
              <a:buFontTx/>
              <a:buAutoNum type="arabicParenBoth" startAt="9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ข้อบังคับเกี่ยวกับการแสดงเจตนาเปลี่ยนสถานภาพมาเป็นลูกจ้างของมหาวิทยาลัยศิลปากร</a:t>
            </a:r>
            <a:r>
              <a:rPr lang="en-US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</a:p>
          <a:p>
            <a:pPr marL="514350" indent="-514350">
              <a:lnSpc>
                <a:spcPct val="90000"/>
              </a:lnSpc>
              <a:buFontTx/>
              <a:buAutoNum type="arabicParenBoth" startAt="9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ข้อบังคับเกี่ยวกับสภาวิชาการ</a:t>
            </a:r>
          </a:p>
          <a:p>
            <a:pPr marL="514350" indent="-514350">
              <a:lnSpc>
                <a:spcPct val="90000"/>
              </a:lnSpc>
              <a:buFontTx/>
              <a:buAutoNum type="arabicParenBoth" startAt="9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ประกาศ ตรา เครื่องหมาย หรือสัญลักษณ์ของมหาวิทยาลัย หรือส่วนงานของมหาวิทยาลัย</a:t>
            </a:r>
            <a:r>
              <a:rPr lang="en-US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</a:t>
            </a:r>
          </a:p>
          <a:p>
            <a:pPr marL="514350" indent="-514350">
              <a:lnSpc>
                <a:spcPct val="90000"/>
              </a:lnSpc>
              <a:buFontTx/>
              <a:buAutoNum type="arabicParenBoth" startAt="9"/>
              <a:defRPr/>
            </a:pPr>
            <a:r>
              <a:rPr lang="th-TH" sz="3600" b="1" dirty="0">
                <a:solidFill>
                  <a:srgbClr val="002060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 ข้อบังคับเกี่ยวกับการบริหารการเงินของมหาวิทยาลัยศิลปากร   เพื่อให้รองรับทั้งงบประมาณแผ่นดิน งบเงินอุดหนุน และเงินรายได้ของมหาวิทยาลัย </a:t>
            </a:r>
            <a:endParaRPr lang="th-TH" sz="3600" b="1" dirty="0">
              <a:solidFill>
                <a:srgbClr val="002060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 marL="685800" indent="-6858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h-TH" sz="3600" b="1" dirty="0">
              <a:solidFill>
                <a:srgbClr val="002060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1430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7C793-8596-43BC-8938-DF71637144C6}" type="slidenum">
              <a:rPr lang="en-CA"/>
              <a:pPr>
                <a:defRPr/>
              </a:pPr>
              <a:t>36</a:t>
            </a:fld>
            <a:endParaRPr lang="en-CA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79388" y="990600"/>
            <a:ext cx="8856662" cy="52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คณะกรรมการเฉพาะกิจที่สภามหาวิทยาลัยศิลปากรแต่งตั้ง</a:t>
            </a:r>
          </a:p>
          <a:p>
            <a:pPr algn="ctr">
              <a:lnSpc>
                <a:spcPct val="90000"/>
              </a:lnSpc>
              <a:defRPr/>
            </a:pP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เพื่อการปรับเปลี่ยนสถานะของมหาวิทยาลัย</a:t>
            </a:r>
          </a:p>
          <a:p>
            <a:pPr algn="ctr">
              <a:lnSpc>
                <a:spcPct val="90000"/>
              </a:lnSpc>
              <a:defRPr/>
            </a:pP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เป็นมหาวิทยาลัยในกำกับของรัฐ 2 ชุด </a:t>
            </a:r>
            <a:endParaRPr lang="th-TH" b="1" dirty="0">
              <a:solidFill>
                <a:srgbClr val="002060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400" b="1" dirty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1. คณะกรรมการพิจารณานโยบายและการบริหารงานเพื่อการปรับเปลี่ยน</a:t>
            </a:r>
          </a:p>
          <a:p>
            <a:pPr>
              <a:lnSpc>
                <a:spcPct val="90000"/>
              </a:lnSpc>
              <a:defRPr/>
            </a:pPr>
            <a:r>
              <a:rPr lang="th-TH" sz="3400" b="1" dirty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สถานะของมหาวิทยาลัยเป็นมหาวิทยาลัยในกำกับของรัฐ </a:t>
            </a:r>
          </a:p>
          <a:p>
            <a:pPr>
              <a:lnSpc>
                <a:spcPct val="90000"/>
              </a:lnSpc>
              <a:defRPr/>
            </a:pPr>
            <a:r>
              <a:rPr lang="th-TH" sz="3400" b="1" dirty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	มีนายกสภามหาวิทยาลัยเป็น</a:t>
            </a:r>
            <a:r>
              <a:rPr lang="th-TH" sz="3400" b="1" dirty="0" smtClean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ประธาน</a:t>
            </a:r>
            <a:endParaRPr lang="th-TH" sz="2000" b="1" dirty="0">
              <a:solidFill>
                <a:srgbClr val="002060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3400" b="1" dirty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2. คณะกรรมการพิจารณากลั่นกรองข้อกฎหมายเพื่อการปรับเปลี่ยน</a:t>
            </a:r>
          </a:p>
          <a:p>
            <a:pPr>
              <a:lnSpc>
                <a:spcPct val="90000"/>
              </a:lnSpc>
              <a:defRPr/>
            </a:pPr>
            <a:r>
              <a:rPr lang="th-TH" sz="3400" b="1" dirty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   สถานะของมหาวิทยาลัยเป็นมหาวิทยาลัยในกำกับของรัฐ </a:t>
            </a:r>
          </a:p>
          <a:p>
            <a:pPr>
              <a:lnSpc>
                <a:spcPct val="90000"/>
              </a:lnSpc>
              <a:defRPr/>
            </a:pPr>
            <a:r>
              <a:rPr lang="th-TH" sz="3400" b="1" dirty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	มีนาย</a:t>
            </a:r>
            <a:r>
              <a:rPr lang="th-TH" sz="3400" b="1" dirty="0" err="1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อนุชาติ</a:t>
            </a:r>
            <a:r>
              <a:rPr lang="th-TH" sz="3400" b="1" dirty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 คงมาลัย กรรมการสภามหาวิทยาลัยผู้ทรงคุณวุฒิ</a:t>
            </a:r>
          </a:p>
          <a:p>
            <a:pPr>
              <a:lnSpc>
                <a:spcPct val="90000"/>
              </a:lnSpc>
              <a:defRPr/>
            </a:pPr>
            <a:r>
              <a:rPr lang="th-TH" sz="3400" b="1" dirty="0">
                <a:solidFill>
                  <a:srgbClr val="002060"/>
                </a:solidFill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เป็นประธาน</a:t>
            </a:r>
          </a:p>
          <a:p>
            <a:pPr>
              <a:lnSpc>
                <a:spcPct val="90000"/>
              </a:lnSpc>
              <a:defRPr/>
            </a:pPr>
            <a:endParaRPr lang="th-TH" sz="3200" b="1" dirty="0">
              <a:solidFill>
                <a:srgbClr val="002060"/>
              </a:solidFill>
              <a:latin typeface="TH SarabunPSK" pitchFamily="34" charset="-34"/>
              <a:ea typeface="Arial Unicode MS" pitchFamily="34" charset="-128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255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96300" cy="1657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ความคืบหน้าการดำเนินงานของคณะกรรมการ</a:t>
            </a:r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นโยบายและ</a:t>
            </a:r>
            <a:b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</a:br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การ</a:t>
            </a:r>
            <a:r>
              <a:rPr lang="th-TH" sz="32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บริหารงานเพื่อการ</a:t>
            </a:r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ปรับเปลี่ยนสถานะของมหาวิทยาลัย</a:t>
            </a:r>
            <a:b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</a:br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เป็น</a:t>
            </a:r>
            <a:r>
              <a:rPr lang="th-TH" sz="32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มหาวิทยาลัยในกำกับของรัฐ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1000" y="2438400"/>
            <a:ext cx="8404225" cy="51133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1. เห็นชอบในหลักการของ (ร่าง) ข้อบังคับฯ เพื่อเสนอ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คณะกรรมการกลั่นกรองข้อกฎหมายเพื่อ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ปรับเปลี่ยนสถานะ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ของมหาวิทยาลัยเป็นมหาวิทยาลัยในกำกับของรัฐ 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ได้แก่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1.1 (ร่าง) ข้อบังคับฯ 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ว่าด้วยการเปลี่ยนสถานภาพจากข้าราชการ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b="1" dirty="0" err="1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พลเรือน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ในสถาบันอุดมศึกษาเป็นพนักงานมหาวิทยาลัย พ.ศ. ....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1.2 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(ร่าง) ข้อบังคับฯ ว่าด้วยการเปลี่ยนสถานภาพ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จากลูกจ้างประจำเป็นลูกจ้างของมหาวิทยาลัย พ.ศ. ....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1.3 (ร่าง) ประกาศฯ เรื่อง การจัดตั้งส่วนงานของมหาวิทยาลัย พ.ศ. ....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th-TH" sz="3400" b="1" dirty="0" smtClean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A5FF2-3300-4338-A831-4864483F9ACF}" type="slidenum">
              <a:rPr lang="en-CA" smtClean="0"/>
              <a:pPr>
                <a:defRPr/>
              </a:pPr>
              <a:t>37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6050364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1000" y="2819400"/>
            <a:ext cx="8353425" cy="31670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2. การพิจารณาของคณะกรรมการฯ ในการจัดทำ (ร่าง) ข้อบังคับฯ  </a:t>
            </a:r>
          </a:p>
          <a:p>
            <a:pPr marL="0" indent="0">
              <a:buFont typeface="Arial" charset="0"/>
              <a:buNone/>
              <a:defRPr/>
            </a:pP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2.1 อยู่ระหว่างจัดทำ (ร่าง) ข้อบังคับมหาวิทยาลัยศิลปากรว่าด้วยการสรรหาอธิการบดี พ.ศ. ....</a:t>
            </a:r>
          </a:p>
          <a:p>
            <a:pPr marL="0" indent="0">
              <a:buFont typeface="Arial" charset="0"/>
              <a:buNone/>
              <a:defRPr/>
            </a:pP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2.2 อยู่ระหว่างจัดทำ (ร่าง) ข้อบังคับมหาวิทยาลัยศิลปากรว่าด้วยการสรรหาคณบดี พ.ศ. ....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C26E1-F7B0-4E9C-A0C5-10F178C88C98}" type="slidenum">
              <a:rPr lang="en-CA" smtClean="0"/>
              <a:pPr>
                <a:defRPr/>
              </a:pPr>
              <a:t>38</a:t>
            </a:fld>
            <a:endParaRPr lang="en-CA"/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18488" cy="1570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ความคืบหน้าการดำเนินงานของคณะกรรมการ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นโยบายและ</a:t>
            </a:r>
            <a:b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</a:b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การ</a:t>
            </a: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บริหารงานเพื่อการ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ปรับเปลี่ยนสถานะของมหาวิทยาลัย</a:t>
            </a:r>
            <a:b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</a:b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เป็น</a:t>
            </a: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มหาวิทยาลัยในกำกับของรัฐ 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(ต่อ)</a:t>
            </a:r>
            <a:endParaRPr lang="th-TH" sz="3400" b="1" dirty="0">
              <a:solidFill>
                <a:schemeClr val="accent2">
                  <a:lumMod val="75000"/>
                </a:schemeClr>
              </a:solidFill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211650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CA755-2EED-4967-9F80-CA610B7772E3}" type="slidenum">
              <a:rPr lang="en-CA" smtClean="0"/>
              <a:pPr>
                <a:defRPr/>
              </a:pPr>
              <a:t>39</a:t>
            </a:fld>
            <a:endParaRPr lang="en-CA"/>
          </a:p>
        </p:txBody>
      </p:sp>
      <p:sp>
        <p:nvSpPr>
          <p:cNvPr id="6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392612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 อยู่ระหว่างการพิจารณา (ร่าง) ข้อบังคับฯ ที่มหาวิทยาลัยนำเสนอ มีจำนวน 6 ฉบับ</a:t>
            </a:r>
          </a:p>
          <a:p>
            <a:pPr marL="0" indent="0">
              <a:buFont typeface="Arial" charset="0"/>
              <a:buNone/>
              <a:defRPr/>
            </a:pP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3.1 (ร่าง) ข้อบังคับฯ ว่าด้วยการบริหารงานบุคคลพนักงานมหาวิทยาลัย พ.ศ. ....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3.2 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(ร่าง) ข้อบังคับฯ ว่าด้วยคณะกรรมการบริหารมหาวิทยาลัย พ.ศ. 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....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3.3 </a:t>
            </a:r>
            <a:r>
              <a:rPr lang="th-TH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(ร่าง) ข้อบังคับฯ ว่าด้วยสภาวิชาการ พ.ศ. ....</a:t>
            </a:r>
          </a:p>
        </p:txBody>
      </p:sp>
      <p:sp>
        <p:nvSpPr>
          <p:cNvPr id="8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18488" cy="1570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ความคืบหน้าการดำเนินงานของคณะกรรมการ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นโยบายและ</a:t>
            </a:r>
            <a:b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</a:b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การ</a:t>
            </a: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บริหารงานเพื่อการ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ปรับเปลี่ยนสถานะของมหาวิทยาลัย</a:t>
            </a:r>
            <a:b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</a:b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เป็น</a:t>
            </a: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มหาวิทยาลัยในกำกับของรัฐ 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(ต่อ)</a:t>
            </a:r>
            <a:endParaRPr lang="th-TH" sz="3400" b="1" dirty="0">
              <a:solidFill>
                <a:schemeClr val="accent2">
                  <a:lumMod val="75000"/>
                </a:schemeClr>
              </a:solidFill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692683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751712958"/>
              </p:ext>
            </p:extLst>
          </p:nvPr>
        </p:nvGraphicFramePr>
        <p:xfrm>
          <a:off x="609600" y="1905000"/>
          <a:ext cx="7924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0" y="1362075"/>
            <a:ext cx="1295400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ป.ตรี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ป.โท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ป. เอก</a:t>
            </a:r>
          </a:p>
          <a:p>
            <a:pPr algn="ctr"/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85.32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1</a:t>
            </a:r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24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: </a:t>
            </a:r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3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43</a:t>
            </a:r>
          </a:p>
          <a:p>
            <a:pPr algn="ctr"/>
            <a:r>
              <a:rPr lang="th-TH" sz="16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ป.ตรี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6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บัณฑิต</a:t>
            </a:r>
          </a:p>
          <a:p>
            <a:pPr algn="ctr"/>
            <a:r>
              <a:rPr lang="th-TH" sz="16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85.32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14.68</a:t>
            </a:r>
            <a:endParaRPr lang="en-US" sz="16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1447800"/>
            <a:ext cx="449580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8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วังท่าพระ </a:t>
            </a: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8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พระราชวังสนามจันทร์ </a:t>
            </a: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8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วิทยาเขตสารสนเทศเพชรบุรี</a:t>
            </a:r>
          </a:p>
          <a:p>
            <a:pPr algn="ctr"/>
            <a: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20.87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54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09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: </a:t>
            </a:r>
            <a: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25.04</a:t>
            </a:r>
            <a:endParaRPr lang="en-US" sz="18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52400" y="457200"/>
            <a:ext cx="5451143" cy="8509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kumimoji="0" lang="en-US" alt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th-TH" altLang="th-TH" sz="35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จำนวนนักศึกษารวม</a:t>
            </a:r>
            <a:r>
              <a:rPr kumimoji="0" lang="th-TH" alt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h-TH" alt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ปีการศึกษา 2558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5867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Niramit AS" pitchFamily="2" charset="-34"/>
                <a:cs typeface="+mj-cs"/>
              </a:rPr>
              <a:t>ที่มา 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: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จำนวนนักศึกษา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จากระบบ 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MIS  (REG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ทะเบียนสถิตินักศึกษา กองบริการการศึกษา ณ 15 กันยายน 2558)</a:t>
            </a:r>
            <a:r>
              <a:rPr lang="en-US" sz="3600" b="1" dirty="0" smtClean="0">
                <a:latin typeface="TH Niramit AS" pitchFamily="2" charset="-34"/>
                <a:cs typeface="TH Niramit AS" pitchFamily="2" charset="-34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0759E-DEE5-4351-90FA-36A4EFE1C12F}" type="slidenum">
              <a:rPr lang="en-CA" smtClean="0"/>
              <a:pPr>
                <a:defRPr/>
              </a:pPr>
              <a:t>40</a:t>
            </a:fld>
            <a:endParaRPr lang="en-CA"/>
          </a:p>
        </p:txBody>
      </p:sp>
      <p:sp>
        <p:nvSpPr>
          <p:cNvPr id="5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514600"/>
            <a:ext cx="7696200" cy="3763962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3.4 (</a:t>
            </a:r>
            <a:r>
              <a:rPr lang="th-TH" sz="34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ร่าง) </a:t>
            </a: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ประกาศฯ เรื่อง ตราสัญลักษณ์ของมหาวิทยาลัยศิลปากร </a:t>
            </a:r>
            <a:r>
              <a:rPr lang="th-TH" sz="34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พ.ศ. </a:t>
            </a: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....</a:t>
            </a:r>
          </a:p>
          <a:p>
            <a:pPr marL="0" indent="0">
              <a:buFont typeface="Arial" charset="0"/>
              <a:buNone/>
              <a:defRPr/>
            </a:pP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3.5 (ร่าง) ข้อบังคับฯ ว่าด้วยการกำหนดตำแหน่ง และการบริหารส่วนงานและหน่วยงานภายใน พ.ศ. ....</a:t>
            </a:r>
            <a:endParaRPr lang="th-TH" sz="3400" b="1" dirty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sz="34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3.6 </a:t>
            </a:r>
            <a:r>
              <a:rPr lang="th-TH" sz="34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(ร่าง) ข้อบังคับฯ ว่า</a:t>
            </a: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ด้วยการบริหารการเงินและทรัพย์สิน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th-TH" sz="34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พ.ศ. ....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th-TH" sz="3400" b="1" dirty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18488" cy="149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ความคืบหน้าการดำเนินงานของคณะกรรมการ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นโยบายและ</a:t>
            </a:r>
            <a:b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</a:b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การ</a:t>
            </a: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บริหารงานเพื่อการ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ปรับเปลี่ยนสถานะของมหาวิทยาลัย</a:t>
            </a:r>
            <a:b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</a:b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เป็น</a:t>
            </a:r>
            <a:r>
              <a:rPr lang="th-TH" sz="3400" b="1" dirty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มหาวิทยาลัยในกำกับของรัฐ </a:t>
            </a:r>
            <a:r>
              <a:rPr lang="th-TH" sz="3400" b="1" dirty="0" smtClean="0">
                <a:solidFill>
                  <a:schemeClr val="accent2">
                    <a:lumMod val="75000"/>
                  </a:schemeClr>
                </a:solidFill>
                <a:latin typeface="TH SarabunPSK" pitchFamily="34" charset="-34"/>
                <a:ea typeface="+mn-ea"/>
                <a:cs typeface="TH SarabunPSK" pitchFamily="34" charset="-34"/>
              </a:rPr>
              <a:t>(ต่อ)</a:t>
            </a:r>
            <a:endParaRPr lang="th-TH" sz="3400" b="1" dirty="0">
              <a:solidFill>
                <a:schemeClr val="accent2">
                  <a:lumMod val="75000"/>
                </a:schemeClr>
              </a:solidFill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6370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24" y="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th-TH" sz="3100" b="1" dirty="0" smtClean="0">
                <a:solidFill>
                  <a:schemeClr val="accent5">
                    <a:lumMod val="50000"/>
                  </a:schemeClr>
                </a:solidFill>
              </a:rPr>
              <a:t>    </a:t>
            </a:r>
            <a:r>
              <a:rPr lang="th-TH" sz="3100" b="1" dirty="0" smtClean="0">
                <a:solidFill>
                  <a:schemeClr val="accent6">
                    <a:lumMod val="75000"/>
                  </a:schemeClr>
                </a:solidFill>
              </a:rPr>
              <a:t>จำนวน</a:t>
            </a:r>
            <a:r>
              <a:rPr lang="th-TH" sz="3100" b="1" dirty="0">
                <a:solidFill>
                  <a:schemeClr val="accent6">
                    <a:lumMod val="75000"/>
                  </a:schemeClr>
                </a:solidFill>
              </a:rPr>
              <a:t>นักศึกษา</a:t>
            </a:r>
            <a:r>
              <a:rPr lang="th-TH" sz="3100" b="1" dirty="0" smtClean="0">
                <a:solidFill>
                  <a:schemeClr val="accent6">
                    <a:lumMod val="75000"/>
                  </a:schemeClr>
                </a:solidFill>
              </a:rPr>
              <a:t>รวม</a:t>
            </a:r>
            <a:r>
              <a:rPr lang="th-TH" sz="31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h-TH" sz="2700" b="1" dirty="0" smtClean="0">
                <a:solidFill>
                  <a:schemeClr val="accent5">
                    <a:lumMod val="75000"/>
                  </a:schemeClr>
                </a:solidFill>
              </a:rPr>
              <a:t>ปีการศึกษา 2558</a:t>
            </a:r>
            <a:br>
              <a:rPr lang="th-TH" sz="27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th-TH" sz="2700" b="1" dirty="0" smtClean="0">
                <a:solidFill>
                  <a:schemeClr val="accent5">
                    <a:lumMod val="75000"/>
                  </a:schemeClr>
                </a:solidFill>
              </a:rPr>
              <a:t>     จำแนกตามคณะวิชา </a:t>
            </a:r>
            <a:endParaRPr lang="th-TH" sz="27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xmlns="" val="3059470697"/>
              </p:ext>
            </p:extLst>
          </p:nvPr>
        </p:nvGraphicFramePr>
        <p:xfrm>
          <a:off x="114300" y="1007105"/>
          <a:ext cx="8915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219200" y="2959730"/>
            <a:ext cx="6858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790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2286000"/>
            <a:ext cx="6858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830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9800" y="2590800"/>
            <a:ext cx="762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1,203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90800" y="2209800"/>
            <a:ext cx="762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1,369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76600" y="1905000"/>
            <a:ext cx="762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2,812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57600" y="1524000"/>
            <a:ext cx="762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2,671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91000" y="1981200"/>
            <a:ext cx="762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2,321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2286000"/>
            <a:ext cx="533400" cy="6001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1,199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57800" y="1219200"/>
            <a:ext cx="762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4,907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91200" y="2819400"/>
            <a:ext cx="6858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615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72200" y="1752600"/>
            <a:ext cx="762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3,493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81800" y="2743200"/>
            <a:ext cx="6858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931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คน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39000" y="2362200"/>
            <a:ext cx="762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2,015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848600" y="2743200"/>
            <a:ext cx="6858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506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คน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305800" y="3124200"/>
            <a:ext cx="6858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 </a:t>
            </a:r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49 </a:t>
            </a:r>
            <a:r>
              <a:rPr lang="th-TH" sz="11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คน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5750" y="5848351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Niramit AS" pitchFamily="2" charset="-34"/>
                <a:cs typeface="+mj-cs"/>
              </a:rPr>
              <a:t>ที่มา 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: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จำนวนนักศึกษา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จากระบบ </a:t>
            </a:r>
            <a:r>
              <a:rPr lang="en-US" sz="1400" b="1" dirty="0" smtClean="0">
                <a:latin typeface="TH Niramit AS" pitchFamily="2" charset="-34"/>
                <a:cs typeface="+mj-cs"/>
              </a:rPr>
              <a:t>MIS  (REG </a:t>
            </a:r>
            <a:r>
              <a:rPr lang="th-TH" sz="1400" b="1" dirty="0" smtClean="0">
                <a:latin typeface="TH Niramit AS" pitchFamily="2" charset="-34"/>
                <a:cs typeface="+mj-cs"/>
              </a:rPr>
              <a:t>ทะเบียนสถิตินักศึกษา กองบริการการศึกษา ณ 15 กันยายน 2558)</a:t>
            </a:r>
            <a:r>
              <a:rPr lang="en-US" sz="3600" b="1" dirty="0" smtClean="0">
                <a:latin typeface="TH Niramit AS" pitchFamily="2" charset="-34"/>
                <a:cs typeface="TH Niramit AS" pitchFamily="2" charset="-34"/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3494071"/>
              </p:ext>
            </p:extLst>
          </p:nvPr>
        </p:nvGraphicFramePr>
        <p:xfrm>
          <a:off x="533400" y="5181600"/>
          <a:ext cx="8305808" cy="4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457200"/>
                <a:gridCol w="533400"/>
                <a:gridCol w="533400"/>
                <a:gridCol w="457200"/>
                <a:gridCol w="533400"/>
                <a:gridCol w="533400"/>
                <a:gridCol w="457200"/>
                <a:gridCol w="533400"/>
                <a:gridCol w="457200"/>
                <a:gridCol w="533400"/>
                <a:gridCol w="514356"/>
                <a:gridCol w="519113"/>
                <a:gridCol w="519113"/>
                <a:gridCol w="519113"/>
                <a:gridCol w="519113"/>
              </a:tblGrid>
              <a:tr h="441960">
                <a:tc>
                  <a:txBody>
                    <a:bodyPr/>
                    <a:lstStyle/>
                    <a:p>
                      <a:r>
                        <a:rPr lang="th-TH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790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830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,203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1,369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2,812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2,671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2,321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1,199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4,907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615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3,493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931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2,015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506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49</a:t>
                      </a:r>
                      <a:endParaRPr lang="th-TH" sz="1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43657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534400" cy="838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altLang="th-TH" sz="40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บุคลากร มหาวิทยาลัยศิลปากร </a:t>
            </a:r>
            <a:r>
              <a:rPr lang="th-TH" altLang="th-TH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altLang="th-TH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32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ประจำปีการศึกษา 2558 จำแนกตามประเภทบุคลากร</a:t>
            </a:r>
            <a:r>
              <a:rPr lang="en-US" altLang="th-TH" sz="32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altLang="th-TH" sz="20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altLang="th-TH" sz="20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ไม่นับบุคลากรประเภทลูกจ้างประจำและชั่วคราว)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6248400"/>
            <a:ext cx="441960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ที่มา </a:t>
            </a:r>
            <a:r>
              <a:rPr lang="en-US" sz="1600" dirty="0" smtClean="0"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กองการเจ้าหน้าที่ข้อมูล ณ 1 สิงหาคม 2558</a:t>
            </a:r>
            <a:endParaRPr lang="en-US" sz="1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48006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H Niramit AS" pitchFamily="2" charset="-34"/>
                <a:cs typeface="+mj-cs"/>
              </a:rPr>
              <a:t>  </a:t>
            </a:r>
            <a:endParaRPr lang="en-US" sz="1600" b="1" dirty="0" smtClean="0">
              <a:latin typeface="TH Niramit AS" pitchFamily="2" charset="-34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4682698"/>
            <a:ext cx="3352800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ข้าราชการ  จำนวน 388 คน (3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13%)</a:t>
            </a:r>
          </a:p>
          <a:p>
            <a:pPr>
              <a:buFontTx/>
              <a:buChar char="-"/>
            </a:pP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พนักงานในสถาบันอุดมศึกษา จำนวน 782 คน (6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6</a:t>
            </a: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78%)</a:t>
            </a:r>
          </a:p>
          <a:p>
            <a:pPr>
              <a:buFontTx/>
              <a:buChar char="-"/>
            </a:pP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พนักงานราชการวิชาการ จำนวน 1 คน (0.0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9%)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" y="1752600"/>
            <a:ext cx="3352800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 ข้าราชการ  จำนวน 3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25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 คน (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32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.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15%)</a:t>
            </a:r>
          </a:p>
          <a:p>
            <a:pPr>
              <a:buFontTx/>
              <a:buChar char="-"/>
            </a:pP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 พนักงานในสถาบันอุดมศึกษา จำนวน 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651 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คน (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64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.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39%)</a:t>
            </a:r>
            <a:endParaRPr lang="th-TH" sz="1600" b="1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 พนักงานราชการ จำนวน 35 คน (3.46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%)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xmlns="" val="3965579380"/>
              </p:ext>
            </p:extLst>
          </p:nvPr>
        </p:nvGraphicFramePr>
        <p:xfrm>
          <a:off x="1533525" y="2149048"/>
          <a:ext cx="5715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38800" y="1875710"/>
            <a:ext cx="3276600" cy="1200329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เกณฑ์ของมหาวิทยาลัยศิลปากร 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สายวิชาการ </a:t>
            </a:r>
            <a:r>
              <a:rPr lang="en-US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:  </a:t>
            </a:r>
            <a:r>
              <a:rPr lang="th-TH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สายสนับสนุน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1       </a:t>
            </a:r>
            <a:r>
              <a:rPr lang="en-US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:  0.72</a:t>
            </a:r>
          </a:p>
        </p:txBody>
      </p:sp>
    </p:spTree>
    <p:extLst>
      <p:ext uri="{BB962C8B-B14F-4D97-AF65-F5344CB8AC3E}">
        <p14:creationId xmlns:p14="http://schemas.microsoft.com/office/powerpoint/2010/main" xmlns="" val="1279056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altLang="th-TH" sz="40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บุคลากร มหาวิทยาลัยศิลปากร </a:t>
            </a:r>
            <a:r>
              <a:rPr lang="th-TH" altLang="th-TH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altLang="th-TH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32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ประจำปีการศึกษา 2558 จำแนกตามประเภทบุคลากร </a:t>
            </a:r>
            <a:r>
              <a:rPr lang="th-TH" altLang="th-TH" sz="22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(รวมบุคลากรทุกประเภท)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6248400"/>
            <a:ext cx="441960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ที่มา </a:t>
            </a:r>
            <a:r>
              <a:rPr lang="en-US" sz="1600" dirty="0" smtClean="0"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กองการเจ้าหน้าที่ข้อมูล ณ 1 สิงหาคม 2558</a:t>
            </a:r>
            <a:endParaRPr lang="en-US" sz="1600" dirty="0"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5528964"/>
              </p:ext>
            </p:extLst>
          </p:nvPr>
        </p:nvGraphicFramePr>
        <p:xfrm>
          <a:off x="533400" y="1676400"/>
          <a:ext cx="8458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2514600" y="1600200"/>
            <a:ext cx="4191000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รวมบุคลากรทั้งหมด </a:t>
            </a:r>
          </a:p>
          <a:p>
            <a:pPr algn="ctr"/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จำนวน 2,975 คน (สัดส่วนฝ่ายวิชาการ 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ฝ่ายสนับสนุน)  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(42.69 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57.31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en-US" sz="1500" b="1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2209800"/>
            <a:ext cx="4191000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รวมบุคลากรเฉพาะข้าราชการและพนักงานฯ </a:t>
            </a:r>
          </a:p>
          <a:p>
            <a:pPr algn="ctr"/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จำนวน 2,182 คน (สัดส่วนฝ่ายวิชาการ 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ฝ่ายสนับสนุน)  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=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(53.67 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46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33)</a:t>
            </a:r>
            <a:r>
              <a:rPr lang="en-US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5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en-US" sz="1500" b="1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9056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altLang="th-TH" sz="40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บุคลากร มหาวิทยาลัยศิลปากร </a:t>
            </a:r>
            <a:r>
              <a:rPr lang="th-TH" altLang="th-TH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altLang="th-TH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32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ประจำปีการศึกษา 2558 จำแนกตามประเภทบุคลากร </a:t>
            </a:r>
            <a:r>
              <a:rPr lang="th-TH" altLang="th-TH" sz="22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(รวมบุคลากรทุกประเภท)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6248400"/>
            <a:ext cx="441960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ที่มา </a:t>
            </a:r>
            <a:r>
              <a:rPr lang="en-US" sz="1600" dirty="0" smtClean="0"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กองการเจ้าหน้าที่ข้อมูล ณ 1 สิงหาคม 2558</a:t>
            </a:r>
            <a:endParaRPr lang="en-US" sz="1600" dirty="0"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8308348"/>
              </p:ext>
            </p:extLst>
          </p:nvPr>
        </p:nvGraphicFramePr>
        <p:xfrm>
          <a:off x="457200" y="2209800"/>
          <a:ext cx="5486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xmlns="" val="184547304"/>
              </p:ext>
            </p:extLst>
          </p:nvPr>
        </p:nvGraphicFramePr>
        <p:xfrm>
          <a:off x="4419600" y="1752600"/>
          <a:ext cx="47244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29200" y="48006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H Niramit AS" pitchFamily="2" charset="-34"/>
                <a:cs typeface="+mj-cs"/>
              </a:rPr>
              <a:t>  </a:t>
            </a:r>
            <a:endParaRPr lang="en-US" sz="1600" b="1" dirty="0" smtClean="0">
              <a:latin typeface="TH Niramit AS" pitchFamily="2" charset="-34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600" y="4953000"/>
            <a:ext cx="3352800" cy="10772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ข้าราชการ  จำนวน 388 คน (30.55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%)</a:t>
            </a:r>
          </a:p>
          <a:p>
            <a:pPr>
              <a:buFontTx/>
              <a:buChar char="-"/>
            </a:pP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พนักงานในสถาบันอุดมศึกษา จำนวน 782 คน (61.57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%)</a:t>
            </a:r>
          </a:p>
          <a:p>
            <a:pPr>
              <a:buFontTx/>
              <a:buChar char="-"/>
            </a:pP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พนักงานราชการวิชาการ จำนวน 1 คน (0.08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%)</a:t>
            </a:r>
          </a:p>
          <a:p>
            <a:pPr>
              <a:buFontTx/>
              <a:buChar char="-"/>
            </a:pP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ลูกจ้างชั่วคราวฝ่ายวิชาการ จำนวน 99 คน (7.80</a:t>
            </a:r>
            <a:r>
              <a:rPr lang="en-US" sz="1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%)</a:t>
            </a:r>
            <a:endParaRPr lang="en-US" sz="1600" b="1" dirty="0" smtClean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239000" y="4572000"/>
            <a:ext cx="0" cy="30480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00600" y="1524000"/>
            <a:ext cx="3352800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 ข้าราชการ  จำนวน 3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25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 คน (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19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.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06%)</a:t>
            </a:r>
          </a:p>
          <a:p>
            <a:pPr>
              <a:buFontTx/>
              <a:buChar char="-"/>
            </a:pP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 พนักงานในสถาบันอุดมศึกษา จำนวน 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651 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คน (38.1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8%)</a:t>
            </a:r>
          </a:p>
          <a:p>
            <a:pPr>
              <a:buFontTx/>
              <a:buChar char="-"/>
            </a:pP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พนักงานราชการ จำนวน 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35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 คน (2.05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%)</a:t>
            </a:r>
          </a:p>
          <a:p>
            <a:pPr>
              <a:buFontTx/>
              <a:buChar char="-"/>
            </a:pP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ลูกจ้างชั่วคราว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600" b="1" dirty="0" smtClean="0">
                <a:latin typeface="Angsana New" pitchFamily="18" charset="-34"/>
                <a:cs typeface="Angsana New" pitchFamily="18" charset="-34"/>
              </a:rPr>
              <a:t>ลูกจ้างประจำ จำนวน 697 คน (40.70</a:t>
            </a:r>
            <a:r>
              <a:rPr lang="en-US" sz="1600" b="1" dirty="0" smtClean="0">
                <a:latin typeface="Angsana New" pitchFamily="18" charset="-34"/>
                <a:cs typeface="Angsana New" pitchFamily="18" charset="-34"/>
              </a:rPr>
              <a:t>%)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019800" y="2667000"/>
            <a:ext cx="0" cy="30480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79056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b="1" dirty="0" smtClean="0">
                <a:solidFill>
                  <a:schemeClr val="accent6">
                    <a:lumMod val="75000"/>
                  </a:schemeClr>
                </a:solidFill>
              </a:rPr>
              <a:t>อาจารย์ประจำ </a:t>
            </a:r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</a:rPr>
              <a:t>ปีการศึกษา 2558</a:t>
            </a:r>
            <a:endParaRPr lang="th-TH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679990"/>
              </p:ext>
            </p:extLst>
          </p:nvPr>
        </p:nvGraphicFramePr>
        <p:xfrm>
          <a:off x="-28575" y="1674227"/>
          <a:ext cx="5486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381500" y="1828800"/>
            <a:ext cx="4495800" cy="9906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000" b="1" u="sng" dirty="0" smtClean="0">
                <a:solidFill>
                  <a:srgbClr val="FF0000"/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แผน</a:t>
            </a:r>
            <a:r>
              <a:rPr lang="th-TH" altLang="th-TH" sz="2000" b="1" dirty="0" smtClean="0">
                <a:solidFill>
                  <a:srgbClr val="FF0000"/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sz="2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สัดส่วนอาจารย์ประจำที่มีตำแหน่งทางวิชาการ</a:t>
            </a:r>
            <a:endParaRPr lang="en-US" altLang="th-TH" sz="2000" b="1" dirty="0" smtClean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ea typeface="Angsana New" pitchFamily="18" charset="-34"/>
              <a:cs typeface="Angsana New" panose="02020603050405020304" pitchFamily="18" charset="-34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มีตำแน่งทางวิชาการ (ศ</a:t>
            </a:r>
            <a:r>
              <a:rPr lang="en-US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</a:t>
            </a: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lang="en-US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</a:t>
            </a: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รศ. </a:t>
            </a:r>
            <a:r>
              <a:rPr lang="en-US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</a:t>
            </a: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ผศ.)</a:t>
            </a:r>
            <a:r>
              <a:rPr lang="en-US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lang="en-US" altLang="th-TH" sz="18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</a:t>
            </a: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อาจารย์ไม่มีตำแหน่งทางวิชาการ</a:t>
            </a:r>
            <a:endParaRPr lang="en-US" altLang="th-TH" sz="1800" b="1" dirty="0" smtClean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ea typeface="Angsana New" pitchFamily="18" charset="-34"/>
              <a:cs typeface="Angsana New" panose="02020603050405020304" pitchFamily="18" charset="-34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                          </a:t>
            </a: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เป็นร้อยละ (35.50 </a:t>
            </a:r>
            <a:r>
              <a:rPr lang="en-US" altLang="th-TH" sz="18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</a:t>
            </a:r>
            <a:r>
              <a:rPr lang="en-US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6</a:t>
            </a: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4</a:t>
            </a:r>
            <a:r>
              <a:rPr lang="en-US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</a:t>
            </a: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5</a:t>
            </a:r>
            <a:r>
              <a:rPr lang="en-US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0</a:t>
            </a:r>
            <a:r>
              <a:rPr lang="th-TH" altLang="th-TH" sz="18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)</a:t>
            </a:r>
            <a:endParaRPr lang="th-TH" altLang="th-TH" sz="1800" b="1" dirty="0" smtClean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000" b="1" i="0" u="none" strike="noStrike" cap="none" normalizeH="0" baseline="0" dirty="0" smtClean="0">
              <a:ln>
                <a:noFill/>
              </a:ln>
              <a:effectLst/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5545723"/>
            <a:ext cx="304800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ที่มา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1600" b="1" dirty="0" smtClean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กองการเจ้าหน้าที่ ข้อมูล ณ 1 สิงหาคม 2558</a:t>
            </a:r>
            <a:endParaRPr lang="en-US" sz="1600" b="1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381500" y="3200400"/>
            <a:ext cx="4495800" cy="1447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ผล</a:t>
            </a:r>
            <a:r>
              <a:rPr kumimoji="0" lang="th-TH" altLang="th-TH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สัดส่วนอาจารย์ประจำที่มีตำแหน่งทางวิชาการ</a:t>
            </a:r>
            <a:endParaRPr kumimoji="0" lang="en-US" altLang="th-TH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ea typeface="Angsana New" pitchFamily="18" charset="-34"/>
              <a:cs typeface="Angsana New" panose="02020603050405020304" pitchFamily="18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ศ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รศ.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ผศ.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: 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อาจารย์ไม่มีตำแหน่งทางวิชาการ</a:t>
            </a:r>
            <a:endParaRPr kumimoji="0" lang="en-US" altLang="th-TH" sz="18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ea typeface="Angsana New" pitchFamily="18" charset="-34"/>
              <a:cs typeface="Angsana New" panose="02020603050405020304" pitchFamily="18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เป็นร้อยละ (1.03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8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.89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2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6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58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6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3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50)</a:t>
            </a:r>
            <a:endParaRPr kumimoji="0" lang="en-US" altLang="th-TH" sz="18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ea typeface="Angsana New" pitchFamily="18" charset="-34"/>
              <a:cs typeface="Angsana New" panose="02020603050405020304" pitchFamily="18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มีตำแน่งทางวิชาการ (ศ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 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รศ.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ผศ.)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อาจารย์ไม่มีตำแหน่งทางวิชาการ</a:t>
            </a:r>
            <a:endParaRPr kumimoji="0" lang="en-US" altLang="th-TH" sz="18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ea typeface="Angsana New" pitchFamily="18" charset="-34"/>
              <a:cs typeface="Angsana New" panose="02020603050405020304" pitchFamily="18" charset="-34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                            เป็นร้อยละ (36.50 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: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 6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3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.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50</a:t>
            </a:r>
            <a:r>
              <a:rPr kumimoji="0" lang="en-US" altLang="th-TH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Angsana New" pitchFamily="18" charset="-34"/>
                <a:cs typeface="Angsana New" panose="02020603050405020304" pitchFamily="18" charset="-34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000" b="1" i="0" u="none" strike="noStrike" cap="none" normalizeH="0" baseline="0" dirty="0" smtClean="0">
              <a:ln>
                <a:noFill/>
              </a:ln>
              <a:effectLst/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336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10634</TotalTime>
  <Words>2841</Words>
  <Application>Microsoft Office PowerPoint</Application>
  <PresentationFormat>นำเสนอทางหน้าจอ (4:3)</PresentationFormat>
  <Paragraphs>662</Paragraphs>
  <Slides>40</Slides>
  <Notes>7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40</vt:i4>
      </vt:variant>
    </vt:vector>
  </HeadingPairs>
  <TitlesOfParts>
    <vt:vector size="41" baseType="lpstr">
      <vt:lpstr>Office Theme</vt:lpstr>
      <vt:lpstr>ภาพนิ่ง 1</vt:lpstr>
      <vt:lpstr> Time Line</vt:lpstr>
      <vt:lpstr>      การจัดการศึกษา ปีการศึกษา 2558</vt:lpstr>
      <vt:lpstr>ภาพนิ่ง 4</vt:lpstr>
      <vt:lpstr>    จำนวนนักศึกษารวม ปีการศึกษา 2558      จำแนกตามคณะวิชา </vt:lpstr>
      <vt:lpstr>บุคลากร มหาวิทยาลัยศิลปากร  ประจำปีการศึกษา 2558 จำแนกตามประเภทบุคลากร (ไม่นับบุคลากรประเภทลูกจ้างประจำและชั่วคราว)</vt:lpstr>
      <vt:lpstr>บุคลากร มหาวิทยาลัยศิลปากร  ประจำปีการศึกษา 2558 จำแนกตามประเภทบุคลากร (รวมบุคลากรทุกประเภท)</vt:lpstr>
      <vt:lpstr>บุคลากร มหาวิทยาลัยศิลปากร  ประจำปีการศึกษา 2558 จำแนกตามประเภทบุคลากร (รวมบุคลากรทุกประเภท)</vt:lpstr>
      <vt:lpstr>อาจารย์ประจำ ปีการศึกษา 2558</vt:lpstr>
      <vt:lpstr>อาจารย์ประจำ ปีการศึกษา 2558 จำแนกตามคณะวิชา</vt:lpstr>
      <vt:lpstr>บุคลากรสายสนับสนุน ปีการศึกษา 2558  </vt:lpstr>
      <vt:lpstr>บุคลากรสายสนับสนุน  จำแนกตามประเภทบุคลากร และที่ตั้ง</vt:lpstr>
      <vt:lpstr>จำนวนบุคลากร</vt:lpstr>
      <vt:lpstr>ภาพนิ่ง 14</vt:lpstr>
      <vt:lpstr>ภาพนิ่ง 15</vt:lpstr>
      <vt:lpstr>เป้าหมายด้านนักศึกษา</vt:lpstr>
      <vt:lpstr>การเตรียมการเป็นมหาวิทยาลัยในกำกับของรัฐ</vt:lpstr>
      <vt:lpstr>ภาพนิ่ง 18</vt:lpstr>
      <vt:lpstr>ภาพนิ่ง 19</vt:lpstr>
      <vt:lpstr>ภาพนิ่ง 20</vt:lpstr>
      <vt:lpstr>ภาพนิ่ง 21</vt:lpstr>
      <vt:lpstr>ภาพนิ่ง 22</vt:lpstr>
      <vt:lpstr>ภาพนิ่ง 23</vt:lpstr>
      <vt:lpstr>ภาพนิ่ง 24</vt:lpstr>
      <vt:lpstr>ภาพนิ่ง 25</vt:lpstr>
      <vt:lpstr>ภาพนิ่ง 26</vt:lpstr>
      <vt:lpstr>ภาพนิ่ง 27</vt:lpstr>
      <vt:lpstr>ภาพนิ่ง 28</vt:lpstr>
      <vt:lpstr>ภาพนิ่ง 29</vt:lpstr>
      <vt:lpstr>ภาพนิ่ง 30</vt:lpstr>
      <vt:lpstr>ภาพนิ่ง 31</vt:lpstr>
      <vt:lpstr>ภาพนิ่ง 32</vt:lpstr>
      <vt:lpstr>สภามหาวิทยาลัยศิลปากร</vt:lpstr>
      <vt:lpstr>ภาพนิ่ง 34</vt:lpstr>
      <vt:lpstr>ภาพนิ่ง 35</vt:lpstr>
      <vt:lpstr>ภาพนิ่ง 36</vt:lpstr>
      <vt:lpstr>ความคืบหน้าการดำเนินงานของคณะกรรมการนโยบายและ การบริหารงานเพื่อการปรับเปลี่ยนสถานะของมหาวิทยาลัย เป็นมหาวิทยาลัยในกำกับของรัฐ </vt:lpstr>
      <vt:lpstr>ความคืบหน้าการดำเนินงานของคณะกรรมการนโยบายและ การบริหารงานเพื่อการปรับเปลี่ยนสถานะของมหาวิทยาลัย เป็นมหาวิทยาลัยในกำกับของรัฐ (ต่อ)</vt:lpstr>
      <vt:lpstr>ความคืบหน้าการดำเนินงานของคณะกรรมการนโยบายและ การบริหารงานเพื่อการปรับเปลี่ยนสถานะของมหาวิทยาลัย เป็นมหาวิทยาลัยในกำกับของรัฐ (ต่อ)</vt:lpstr>
      <vt:lpstr>ความคืบหน้าการดำเนินงานของคณะกรรมการนโยบายและ การบริหารงานเพื่อการปรับเปลี่ยนสถานะของมหาวิทยาลัย เป็นมหาวิทยาลัยในกำกับของรัฐ (ต่อ)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1130</cp:revision>
  <cp:lastPrinted>2015-12-15T04:30:12Z</cp:lastPrinted>
  <dcterms:created xsi:type="dcterms:W3CDTF">2012-07-26T04:00:47Z</dcterms:created>
  <dcterms:modified xsi:type="dcterms:W3CDTF">2015-12-15T05:40:16Z</dcterms:modified>
</cp:coreProperties>
</file>