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90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91" r:id="rId12"/>
    <p:sldId id="268" r:id="rId13"/>
    <p:sldId id="269" r:id="rId14"/>
    <p:sldId id="270" r:id="rId15"/>
    <p:sldId id="289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59" r:id="rId3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1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258B6-3F8B-42D1-A24E-94990C095DE4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D987F-6EEE-42B9-993E-11F1206210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980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62820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99B3ABF-C4F9-4D86-9293-95327EB554F0}" type="slidenum">
              <a:rPr lang="th-TH" sz="1200" smtClean="0"/>
              <a:pPr eaLnBrk="1" hangingPunct="1"/>
              <a:t>2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71012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1883A84-8A63-4F24-8CB8-1EF74492BE77}" type="slidenum">
              <a:rPr lang="th-TH" sz="1200" smtClean="0"/>
              <a:pPr eaLnBrk="1" hangingPunct="1"/>
              <a:t>11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5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72036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F35C9E1-18BC-420E-9BE9-AA533879C884}" type="slidenum">
              <a:rPr lang="th-TH" sz="1200" smtClean="0"/>
              <a:pPr eaLnBrk="1" hangingPunct="1"/>
              <a:t>12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73060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F411682-6782-4A5A-B13E-1CE46B57213B}" type="slidenum">
              <a:rPr lang="th-TH" sz="1200" smtClean="0"/>
              <a:pPr eaLnBrk="1" hangingPunct="1"/>
              <a:t>13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73060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F411682-6782-4A5A-B13E-1CE46B57213B}" type="slidenum">
              <a:rPr lang="th-TH" sz="1200" smtClean="0"/>
              <a:pPr eaLnBrk="1" hangingPunct="1"/>
              <a:t>14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74084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1D34B0B-FE73-4B7D-B9CB-8E9E3F8CAF34}" type="slidenum">
              <a:rPr lang="th-TH" sz="1200" smtClean="0"/>
              <a:pPr eaLnBrk="1" hangingPunct="1"/>
              <a:t>15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1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76132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EAE0336-D3F5-455F-A495-A2043463475A}" type="slidenum">
              <a:rPr lang="th-TH" sz="1200" smtClean="0"/>
              <a:pPr eaLnBrk="1" hangingPunct="1"/>
              <a:t>16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5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77156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095DDFB-7259-49D4-8570-DADAECA0B69E}" type="slidenum">
              <a:rPr lang="th-TH" sz="1200" smtClean="0"/>
              <a:pPr eaLnBrk="1" hangingPunct="1"/>
              <a:t>17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8179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78180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F1F6899-BA6A-4B59-89F2-34B29F1E85B2}" type="slidenum">
              <a:rPr lang="th-TH" sz="1200" smtClean="0"/>
              <a:pPr eaLnBrk="1" hangingPunct="1"/>
              <a:t>18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203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79204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49A1212-880F-4390-9D7A-677FF888B1B6}" type="slidenum">
              <a:rPr lang="th-TH" sz="1200" smtClean="0"/>
              <a:pPr eaLnBrk="1" hangingPunct="1"/>
              <a:t>19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0227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80228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5710059-56DD-4DB6-A501-7B9664BE4FC7}" type="slidenum">
              <a:rPr lang="th-TH" sz="1200" smtClean="0"/>
              <a:pPr eaLnBrk="1" hangingPunct="1"/>
              <a:t>20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3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63844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DB9D85C-3F39-445C-B23E-F8C94DA25BBC}" type="slidenum">
              <a:rPr lang="th-TH" sz="1200" smtClean="0"/>
              <a:pPr eaLnBrk="1" hangingPunct="1"/>
              <a:t>3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1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81252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8234A22-D008-4A5C-9E5D-55868DD8A037}" type="slidenum">
              <a:rPr lang="th-TH" sz="1200" smtClean="0"/>
              <a:pPr eaLnBrk="1" hangingPunct="1"/>
              <a:t>21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5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82276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7A7ED01-5C24-47C1-B3AC-9AEB3D8E100E}" type="slidenum">
              <a:rPr lang="th-TH" sz="1200" smtClean="0"/>
              <a:pPr eaLnBrk="1" hangingPunct="1"/>
              <a:t>22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299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83300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2A632D8-CA4F-4C75-B04F-142BA5264C02}" type="slidenum">
              <a:rPr lang="th-TH" sz="1200" smtClean="0"/>
              <a:pPr eaLnBrk="1" hangingPunct="1"/>
              <a:t>23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3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84324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4872FF9-91C3-49C4-8E31-2AAC12941041}" type="slidenum">
              <a:rPr lang="th-TH" sz="1200" smtClean="0"/>
              <a:pPr eaLnBrk="1" hangingPunct="1"/>
              <a:t>24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7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85348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B95723A-1D2C-4005-A759-C7C9A25110E5}" type="slidenum">
              <a:rPr lang="th-TH" sz="1200" smtClean="0"/>
              <a:pPr eaLnBrk="1" hangingPunct="1"/>
              <a:t>25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5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87396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40FF7BE-91C5-4713-9197-6BE0C401F351}" type="slidenum">
              <a:rPr lang="th-TH" sz="1200" smtClean="0"/>
              <a:pPr eaLnBrk="1" hangingPunct="1"/>
              <a:t>26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8419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88420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0569DA3-A6EE-4D7C-B16E-4921514244D6}" type="slidenum">
              <a:rPr lang="th-TH" sz="1200" smtClean="0"/>
              <a:pPr eaLnBrk="1" hangingPunct="1"/>
              <a:t>27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9443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89444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545DE31-7B7C-4E72-8EA7-CB917746F2D1}" type="slidenum">
              <a:rPr lang="th-TH" sz="1200" smtClean="0"/>
              <a:pPr eaLnBrk="1" hangingPunct="1"/>
              <a:t>28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467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90468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CA43A90-9450-45C8-9A04-4DECCB2BBB93}" type="slidenum">
              <a:rPr lang="th-TH" sz="1200" smtClean="0"/>
              <a:pPr eaLnBrk="1" hangingPunct="1"/>
              <a:t>29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1491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91492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3207457-43E8-4997-A18F-0BBFDC382BC4}" type="slidenum">
              <a:rPr lang="th-TH" sz="1200" smtClean="0"/>
              <a:pPr eaLnBrk="1" hangingPunct="1"/>
              <a:t>30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64868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0E04D4B-0B49-4B25-92F5-FBE255BAB75C}" type="slidenum">
              <a:rPr lang="th-TH" sz="1200" smtClean="0"/>
              <a:pPr eaLnBrk="1" hangingPunct="1"/>
              <a:t>4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47460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6BCC854-D20E-41AB-B334-317A3C8D05B1}" type="slidenum">
              <a:rPr lang="th-TH" sz="1200">
                <a:solidFill>
                  <a:prstClr val="black"/>
                </a:solidFill>
              </a:rPr>
              <a:pPr eaLnBrk="1" hangingPunct="1"/>
              <a:t>31</a:t>
            </a:fld>
            <a:endParaRPr lang="th-TH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1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65892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491FDAB-BFC8-4273-BF8A-B517FEC82800}" type="slidenum">
              <a:rPr lang="th-TH" sz="1200" smtClean="0"/>
              <a:pPr eaLnBrk="1" hangingPunct="1"/>
              <a:t>5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66916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9BD4245-90DF-45E8-AC39-85A1B487AA34}" type="slidenum">
              <a:rPr lang="th-TH" sz="1200" smtClean="0"/>
              <a:pPr eaLnBrk="1" hangingPunct="1"/>
              <a:t>6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39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67940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61B8F85-A255-43F4-9DD9-BD7E8CCDCF47}" type="slidenum">
              <a:rPr lang="th-TH" sz="1200" smtClean="0"/>
              <a:pPr eaLnBrk="1" hangingPunct="1"/>
              <a:t>7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68964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52035A6-DFF3-41F5-BA0E-2F1C4C34A94A}" type="slidenum">
              <a:rPr lang="th-TH" sz="1200" smtClean="0"/>
              <a:pPr eaLnBrk="1" hangingPunct="1"/>
              <a:t>8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69988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B84BAF3-3E98-4030-BF3B-0F521A8F0CB2}" type="slidenum">
              <a:rPr lang="th-TH" sz="1200" smtClean="0"/>
              <a:pPr eaLnBrk="1" hangingPunct="1"/>
              <a:t>9</a:t>
            </a:fld>
            <a:endParaRPr lang="th-TH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169988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B84BAF3-3E98-4030-BF3B-0F521A8F0CB2}" type="slidenum">
              <a:rPr lang="th-TH" sz="1200" smtClean="0"/>
              <a:pPr eaLnBrk="1" hangingPunct="1"/>
              <a:t>10</a:t>
            </a:fld>
            <a:endParaRPr lang="th-TH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82A6C-BC0E-4CDF-870B-AA39E36E0D6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4/28/2016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1CC66-8E43-48AD-AC59-4FBC03F2D861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7370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F708F-1481-48A8-9901-34947CD2F8D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4/28/2016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28A67-9365-4CA6-86AF-4056FEEDC1BD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495540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D602B-1663-499D-BEDC-45CC412D6F4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4/28/2016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5B772-AC2D-4DDA-8EA7-68A7664F6F16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07293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6A4F5-977F-4821-8384-6A847292840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4/28/2016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35B66-CE7D-4BD8-B6B7-A7413DB5418E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8051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F219-DB70-45CB-AE23-686B22994C8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4/28/2016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F375-58A8-48C6-83B3-1DC3607458C7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2914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4BBD1-BD0C-46B6-BA3D-73FD63F852A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4/28/2016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42377-30B4-4E47-851F-7011FE1C17C1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04960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B0318-0C75-4B81-B6AF-395F932748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4/28/2016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65385-2A46-4619-AB9C-061901774EE2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564399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27D5-CE22-40A5-9F7B-D86968A4296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4/28/2016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FAB4-18A4-4A5F-A4F6-8901ADC29DDA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70691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B6562-1896-4496-90C6-A8B5A0F276C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4/28/2016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3A26E-3DE5-4523-A7C3-709278B08FFF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251905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3140F-C76E-498C-BC5A-17658E87038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4/28/2016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FC1B1-B50E-4BD4-B857-1572EFCCB735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935961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550B1-9CC9-4CE9-A0E3-7C08D790682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4/28/2016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C1751-59FF-4A22-B3B0-6993C6550646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3198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28/04/59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แทน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แทน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84F525-2C2F-45BA-9949-90D046326DC7}" type="datetime1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4/28/2016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2AE9CB-4CF8-4F80-ADB5-0841EA0A8887}" type="slidenum">
              <a:rPr lang="en-CA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03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ร่างข้อบังคับเกี่ยวกับการบริหารงานบุคคลพนักงานมหาวิทยาลัย</a:t>
            </a:r>
            <a:endParaRPr lang="th-TH" b="1" dirty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50427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8313" y="1484313"/>
            <a:ext cx="8207375" cy="4968875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พนักงานมหาวิทยาลัยสายวิชาการ</a:t>
            </a: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ในส่วนของโรงเรียนสาธิต </a:t>
            </a:r>
            <a:r>
              <a:rPr lang="th-TH" sz="3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ให้มีตำแหน่งตามที่สภามหาวิทยาลัย</a:t>
            </a: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กำหนดโดยทำเป็นประกาศของมหาวิทยาลัยและประกาศในราชกิจจา</a:t>
            </a:r>
            <a:r>
              <a:rPr lang="th-TH" sz="3600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นุเบกษา</a:t>
            </a:r>
            <a:endParaRPr lang="th-TH" sz="3600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BA94D-C75E-46A8-9708-1C68F7984330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586225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6849" y="1484313"/>
            <a:ext cx="8425631" cy="4895850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สายสนับสนุนแบ่งออกเป็น 3 กลุ่ม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(1) กลุ่มหัวหน้างาน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(2) กลุ่มปฏิบัติการ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สำหรับผู้ได้รับการบรรจุแต่งตั้งด้วยวุฒิปริญญาตรีขึ้นไป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(3) กลุ่มปฏิบัติงาน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สำหรับผู้ได้รับการบรรจุแต่งตั้งด้วยวุฒิประกาศนียบัตรวิชาชีพขึ้นไป แต่ไม่ถึงระดับปริญญาตรี</a:t>
            </a:r>
          </a:p>
          <a:p>
            <a:pPr marL="0" indent="0">
              <a:buFont typeface="Arial" charset="0"/>
              <a:buNone/>
              <a:defRPr/>
            </a:pPr>
            <a:r>
              <a:rPr lang="th-TH" sz="3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5CF9A-EB7D-43F2-B46D-6D92808770F2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015981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268760"/>
            <a:ext cx="6989762" cy="792162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การกำหนดตำแหน่งให้สูงขึ้นของสายสนับสนุน</a:t>
            </a:r>
          </a:p>
          <a:p>
            <a:pPr marL="0" indent="0">
              <a:buFont typeface="Arial" charset="0"/>
              <a:buNone/>
              <a:defRPr/>
            </a:pPr>
            <a:endParaRPr lang="th-TH" sz="3600" dirty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6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6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193699"/>
              </p:ext>
            </p:extLst>
          </p:nvPr>
        </p:nvGraphicFramePr>
        <p:xfrm>
          <a:off x="611188" y="2132856"/>
          <a:ext cx="8208962" cy="310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07"/>
                <a:gridCol w="4029855"/>
              </a:tblGrid>
              <a:tr h="1066534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กลุ่มหัวหน้างานและกลุ่มปฏิบัติการ</a:t>
                      </a:r>
                    </a:p>
                    <a:p>
                      <a:pPr algn="ctr"/>
                      <a:endParaRPr lang="en-US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41" marR="91441" marT="45638" marB="456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กลุ่มปฏิบัติงาน</a:t>
                      </a:r>
                    </a:p>
                    <a:p>
                      <a:pPr algn="ctr"/>
                      <a:endParaRPr lang="en-US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41" marR="91441" marT="45638" marB="45638"/>
                </a:tc>
              </a:tr>
              <a:tr h="2041791"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(1) เชี่ยวชาญพิเศษ </a:t>
                      </a:r>
                    </a:p>
                    <a:p>
                      <a:r>
                        <a:rPr lang="th-TH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(2) เชี่ยวชาญ </a:t>
                      </a:r>
                    </a:p>
                    <a:p>
                      <a:r>
                        <a:rPr lang="th-TH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(3) ชำนาญการพิเศษ </a:t>
                      </a:r>
                    </a:p>
                    <a:p>
                      <a:r>
                        <a:rPr lang="th-TH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(4) ชำนาญการ </a:t>
                      </a:r>
                      <a:endParaRPr lang="en-US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41" marR="91441" marT="45638" marB="45638"/>
                </a:tc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(1) ชำนาญงานพิเศษ </a:t>
                      </a:r>
                    </a:p>
                    <a:p>
                      <a:r>
                        <a:rPr lang="th-TH" sz="3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(2) ชำนาญงาน</a:t>
                      </a:r>
                      <a:endParaRPr lang="en-US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41" marR="91441" marT="45638" marB="45638"/>
                </a:tc>
              </a:tr>
            </a:tbl>
          </a:graphicData>
        </a:graphic>
      </p:graphicFrame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FD97E-FAC5-45EF-94F2-CAF909FA6F94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2950414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850" y="1486297"/>
            <a:ext cx="8712200" cy="410294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พนักงานมหาวิทยาลัย แบ่งออกเป็น 2 ประเภท (ข้อ 15)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1. พนักงานชั่วคราว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พนักงาน</a:t>
            </a:r>
            <a:r>
              <a:rPr lang="th-TH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มหาวิทยาลัยซึ่งมหาวิทยาลัยจ้างเพื่อปฏิบัติงานเป็นการชั่วคราวหรือปฏิบัติงานเฉพาะเรื่องหรือเฉพาะโครงการตามระยะเวลาของสัญญาจ้างเป็นคราว ๆ  ไป ซึ่งอาจจ้างเต็มเวลาหรือจ้างเป็นบางส่วนของเวลาก็ได้</a:t>
            </a:r>
            <a:endParaRPr lang="th-TH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r>
              <a:rPr lang="th-TH" sz="3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th-TH" sz="3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462B1-F3BB-473E-A2C7-B924D1829A7F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176227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850" y="1125538"/>
            <a:ext cx="8712200" cy="5543821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4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2. พนักงานประจำ </a:t>
            </a:r>
            <a:r>
              <a:rPr lang="th-TH" sz="46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พนักงาน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มหาวิทยาลัยซึ่งผ่านการคัดเลือกเพื่อปฏิบัติงานประจำของมหาวิทยาลัย โดยให้มีสถานภาพในสองลักษณะ ดังนี้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(2.1) สถานภาพ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ทดลองงาน ได้แก่ พนักงานมหาวิทยาลัย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ซึ่งจ้างครั้งแรกมีระยะเวลา 1 ปี มีระยะเวลา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การประเมินทดลอง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ปฏิบัติงาน ไม่น้อยกว่า 6 เดือน</a:t>
            </a:r>
            <a:endParaRPr lang="th-TH" sz="4000" dirty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(2.2) สถานภาพ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ประจำ ได้แก่ พนักงานมหาวิทยาลัยซึ่งผ่านการประเมินทดลองปฏิบัติงาน และได้รับการเปลี่ยนสถานภาพเป็นสถานภาพประจำโดยมีระยะเวลาการจ้างตาม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สัญญาดังนี้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       - ผ่าน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ประเมินทดลองงาน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ด้วยคะแนนต่ำกว่าระดับดีมาก ให้ทำสัญญา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จ้าง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คราว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ละหนึ่งปีจนกว่าจะผ่านการประเมินการปฏิบัติงานด้วยคะแนนระดับ ดีมากขึ้นไป </a:t>
            </a:r>
            <a:endParaRPr lang="th-TH" sz="40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จึง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ให้ทำสัญญาจ้างจนถึงสิ้นปีงบประมาณที่มีอายุครบหกสิบปีบริบูรณ์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-  ผ่าน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ประเมินทดลองงาน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ด้วยคะแนนระดับดีมากขึ้นไป 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(80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ทำสัญญาจ้างจนถึงสิ้นปีงบประมาณที่มีอายุครบหกสิบปีบริบูรณ์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การนับอายุงานของพนักงานประจำ ให้เริ่มนับตั้งแต่วันที่ได้รับการบรรจุ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แต่งตั้งใน</a:t>
            </a:r>
            <a:r>
              <a:rPr lang="th-TH" sz="40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สถานภาพทดลองงาน</a:t>
            </a:r>
            <a:endParaRPr lang="th-TH" sz="40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462B1-F3BB-473E-A2C7-B924D1829A7F}" type="slidenum">
              <a:rPr lang="en-CA" smtClean="0"/>
              <a:pPr>
                <a:defRPr/>
              </a:pPr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730579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288" y="1457325"/>
            <a:ext cx="8640762" cy="4924425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การบรรจุแต่งตั้ง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4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- ให้ได้รับเงินเดือนแรกบรรจุตามบัญชีอัตราเงินเดือนที่สภามหาวิทยาลัยกำหนด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4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- การบรรจุและแต่งตั้งบุคคลผู้มีความรู้ความสามารถ มีประสบการณ์   ชำนาญงานโดยให้ได้รับเงินเดือนสูงกว่าอัตราเงินเดือนแรกบรรจุหรือจ่ายค่าตอบแทนรายเดือนเพิ่มตามประสบการณ์แยกต่างหากจากเงินเดือนก็ได้ตามหลักเกณฑ์และวิธีการที่ </a:t>
            </a:r>
            <a:r>
              <a:rPr lang="th-TH" sz="3400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ก.บ.ม</a:t>
            </a:r>
            <a:r>
              <a:rPr lang="th-TH" sz="34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. ประกาศกำหนด </a:t>
            </a:r>
          </a:p>
          <a:p>
            <a:pPr marL="0" indent="0">
              <a:buFont typeface="Arial" charset="0"/>
              <a:buNone/>
              <a:defRPr/>
            </a:pPr>
            <a:r>
              <a:rPr lang="th-TH" sz="34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th-TH" sz="3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28427-679C-4799-822D-822FD61E2DBC}" type="slidenum">
              <a:rPr lang="en-CA" smtClean="0"/>
              <a:pPr>
                <a:defRPr/>
              </a:pPr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2608465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4213" y="1196975"/>
            <a:ext cx="8208962" cy="5256361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การต่อการจ้าง (ข้อ 23)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th-TH" sz="24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1. ต่อการจ้างสายวิชาการที่จะเกษียณ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- ศาสตราจารย์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- รองศาสตราจารย์วุฒิปริญญาเอก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ให้ทำสัญญาจ้างการเป็นพนักงานประจำมีระยะเวลาไม่เกิน 5 ปี และให้นับอายุงานต่อเนื่องกันไป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th-TH" sz="3600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. ต่อการจ้างผู้มีความรู้ความสามารถและความเชี่ยวชาญ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ให้ทำสัญญาจ้างการเป็นพนักงานประจำคราวละ 1 ปี มีระยะเวลาไม่เกิน 5 ปี และให้นับอายุงานต่อเนื่องกันไป</a:t>
            </a:r>
          </a:p>
          <a:p>
            <a:pPr marL="0" indent="0">
              <a:buFont typeface="Arial" charset="0"/>
              <a:buNone/>
              <a:defRPr/>
            </a:pPr>
            <a:endParaRPr lang="th-TH" sz="30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r>
              <a:rPr lang="th-TH" sz="3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06873-7DC6-441A-8A28-B49CB27FC8F7}" type="slidenum">
              <a:rPr lang="en-CA" smtClean="0"/>
              <a:pPr>
                <a:defRPr/>
              </a:pPr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6736868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8313" y="1125538"/>
            <a:ext cx="8351837" cy="5399087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การประเมินผลการปฏิบัติงาน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th-TH" sz="20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- ให้มีการประเมินฯ ปีละสองครั้งตามที่ </a:t>
            </a:r>
            <a:r>
              <a:rPr lang="th-TH" sz="3600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ก.บ.ม</a:t>
            </a: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. กำหนด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- กรณีไม่จัดทำข้อตกลงเพื่อรับการประเมินฯ หรือเป็นผู้มีผลการประเมินฯ อยู่ในเกณฑ์ไม่ผ่านการประเมินติดต่อกันจำนวนสามรอบการประเมิน อาจถูกเลิกสัญญาจ้างปฏิบัติงาน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- กรณีผู้บริหารวิชาการ เป็นไปตามข้อบังคับมหาวิทยาลัย</a:t>
            </a:r>
          </a:p>
          <a:p>
            <a:pPr marL="0" indent="0">
              <a:buFont typeface="Arial" charset="0"/>
              <a:buNone/>
              <a:defRPr/>
            </a:pPr>
            <a:endParaRPr lang="th-TH" sz="30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r>
              <a:rPr lang="th-TH" sz="3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F36CD-2C42-4B55-9753-45B5BB076C98}" type="slidenum">
              <a:rPr lang="en-CA" smtClean="0"/>
              <a:pPr>
                <a:defRPr/>
              </a:pPr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274656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4838" y="1412875"/>
            <a:ext cx="8431212" cy="4895850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การประเมินความก้าวหน้าทางวิชาการ (ข้อ 33)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ตำแหน่งอาจารย์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(1) วุฒิปริญญาเอก ให้เข้าสู่ตำแหน่ง ผู้ช่วยศาสตราจารย์ ภายใน 5 ปี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วุฒิต่ำกว่าปริญญาเอก ให้เข้าสู่ตำแหน่ง ผู้ช่วยศาสตราจารย์  ภายใน 7 ปี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การเริ่มต้นนับระยะเวลาตั้งแต่วันที่ได้รับการบรรจุแต่งตั้งเป็นพนักงานมหาวิทยาลัย</a:t>
            </a:r>
          </a:p>
          <a:p>
            <a:pPr marL="0" indent="0">
              <a:buFont typeface="Arial" charset="0"/>
              <a:buNone/>
              <a:defRPr/>
            </a:pPr>
            <a:endParaRPr lang="th-TH" sz="30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0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r>
              <a:rPr lang="th-TH" sz="3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6C1F-3BB4-4037-BE68-35C2F8BB38A6}" type="slidenum">
              <a:rPr lang="en-CA" smtClean="0"/>
              <a:pPr>
                <a:defRPr/>
              </a:pPr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3896858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188" y="1628775"/>
            <a:ext cx="7966075" cy="4321175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(2) เมื่อครบระยะเวลาตาม (1) แล้ว หากยังไม่สามารถทำตำแหน่ง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ผู้ช่วยศาสตราจารย์   </a:t>
            </a:r>
            <a:r>
              <a:rPr lang="th-TH" sz="3600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ก.บ.ม</a:t>
            </a: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. จะแต่งตั้งคณะกรรมการเพื่อประเมินให้ความเห็นและให้แนวทางการส่งเสริม โดยให้ผู้นั้นปฏิบัติงานต่อไป ทั้งนี้ มหาวิทยาลัยอาจไม่เลื่อนเงินเดือนให้ และให้มีการติดตามประเมินผลเป็นปี ๆ  ไป หากพบว่าไม่มีความก้าวหน้าตามแนวทางที่คณะกรรมการกำหนด ให้เลิกจ้าง หรือเปลี่ยนตำแหน่งให้เหมาะสม</a:t>
            </a:r>
          </a:p>
          <a:p>
            <a:pPr marL="0" indent="0">
              <a:buFont typeface="Arial" charset="0"/>
              <a:buNone/>
              <a:defRPr/>
            </a:pPr>
            <a:endParaRPr lang="th-TH" sz="30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0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r>
              <a:rPr lang="th-TH" sz="3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1DA25-4177-45C6-A6DA-69C6B87EDCF1}" type="slidenum">
              <a:rPr lang="en-CA" smtClean="0"/>
              <a:pPr>
                <a:defRPr/>
              </a:pPr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303677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496300" cy="10096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h-TH" sz="38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ประเด็นสำคัญของการบริหารงานบุคคล</a:t>
            </a:r>
            <a:br>
              <a:rPr lang="th-TH" sz="38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8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พนักงานมหาวิทยาลัย</a:t>
            </a:r>
            <a:endParaRPr lang="en-US" sz="3800" b="1" dirty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0179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188" y="2348756"/>
            <a:ext cx="8064500" cy="43926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th-TH" sz="38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มีคณะกรรมการ</a:t>
            </a:r>
            <a:r>
              <a:rPr lang="th-TH" sz="38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บริหารมหาวิทยาลัย (</a:t>
            </a:r>
            <a:r>
              <a:rPr lang="th-TH" sz="3800" dirty="0" err="1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ก.บ.ม</a:t>
            </a:r>
            <a:r>
              <a:rPr lang="th-TH" sz="38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.) </a:t>
            </a:r>
          </a:p>
          <a:p>
            <a:pPr marL="0" indent="0">
              <a:spcBef>
                <a:spcPct val="0"/>
              </a:spcBef>
              <a:buNone/>
            </a:pPr>
            <a:r>
              <a:rPr lang="th-TH" sz="38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ตามร่างพระราชบัญญัติมหาวิทยาลัยศิลปากร พ.ศ. ....</a:t>
            </a:r>
          </a:p>
          <a:p>
            <a:pPr marL="0" indent="0">
              <a:spcBef>
                <a:spcPct val="0"/>
              </a:spcBef>
              <a:buNone/>
            </a:pPr>
            <a:r>
              <a:rPr lang="th-TH" sz="38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8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มาตรา 24 </a:t>
            </a:r>
          </a:p>
          <a:p>
            <a:pPr>
              <a:spcBef>
                <a:spcPct val="0"/>
              </a:spcBef>
            </a:pPr>
            <a:r>
              <a:rPr lang="th-TH" sz="3800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ก.บ.ม</a:t>
            </a:r>
            <a:r>
              <a:rPr lang="th-TH" sz="38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. มีอำนาจหน้าที่ดำเนินการเกี่ยวกับการบริหารงานบุคคล (มาตรา 25)</a:t>
            </a:r>
          </a:p>
          <a:p>
            <a:pPr marL="0" indent="0">
              <a:spcBef>
                <a:spcPct val="0"/>
              </a:spcBef>
              <a:buNone/>
            </a:pPr>
            <a:endParaRPr lang="th-TH" sz="3800" dirty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ct val="0"/>
              </a:spcBef>
              <a:buNone/>
            </a:pPr>
            <a:endParaRPr lang="th-TH" sz="3800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E8E4A-1A8F-4E07-8D4A-736E345DB024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6542970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340768"/>
            <a:ext cx="8496300" cy="50405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3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ตำแหน่งผู้ช่วยศาสตราจารย์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3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(1) ให้</a:t>
            </a:r>
            <a:r>
              <a:rPr lang="th-TH" sz="33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เข้าสู่ตำแหน่งรอง</a:t>
            </a:r>
            <a:r>
              <a:rPr lang="th-TH" sz="33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ศาสตราจารย์ ภายใน </a:t>
            </a:r>
            <a:r>
              <a:rPr lang="th-TH" sz="33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6 ปีนับตั้งแต่</a:t>
            </a:r>
            <a:r>
              <a:rPr lang="th-TH" sz="33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วันที่ดำรง</a:t>
            </a:r>
            <a:r>
              <a:rPr lang="th-TH" sz="33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ตำแหน่งผู้ช่วยศาสตราจารย์ได้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3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(2) เมื่อครบระยะเวลาตาม (1) แล้ว หากยังไม่สามารถทำตำแหน่ง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3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รองศาสตราจารย์    </a:t>
            </a:r>
            <a:r>
              <a:rPr lang="th-TH" sz="3300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ก.บ.ม</a:t>
            </a:r>
            <a:r>
              <a:rPr lang="th-TH" sz="33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. จะแต่งตั้งคณะกรรมการเพื่อประเมินให้ความเห็นและให้แนวทางการส่งเสริม โดยให้ผู้นั้นปฏิบัติงานต่อไป               โดยมหาวิทยาลัยอาจไม่เลื่อนเงินเดือนให้ และให้มีการติดตามประเมินผลเป็นปี ๆ  ไป หากพบว่าไม่มีความก้าวหน้าตามแนวทางที่คณะกรรมการกำหนด ให้เลิกจ้าง หรือเปลี่ยนตำแหน่งให้เหมาะสม</a:t>
            </a:r>
          </a:p>
          <a:p>
            <a:pPr marL="0" indent="0">
              <a:buFont typeface="Arial" charset="0"/>
              <a:buNone/>
              <a:defRPr/>
            </a:pPr>
            <a:endParaRPr lang="th-TH" sz="33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3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r>
              <a:rPr lang="th-TH" sz="3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</a:p>
          <a:p>
            <a:pPr marL="0" indent="0">
              <a:buFont typeface="Arial" charset="0"/>
              <a:buNone/>
              <a:defRPr/>
            </a:pPr>
            <a:endParaRPr lang="th-TH" sz="33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74280-7C07-40BA-8D72-27D5ED510214}" type="slidenum">
              <a:rPr lang="en-CA" smtClean="0"/>
              <a:pPr>
                <a:defRPr/>
              </a:pPr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1362354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8313" y="1556792"/>
            <a:ext cx="8324850" cy="44645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3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ตำแหน่งผู้ช่วยศาสตราจารย์</a:t>
            </a:r>
            <a:endParaRPr lang="th-TH" sz="3300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3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กรณีที่คณะกรรมการเห็นว่า เป็นผู้ที่มีผลงานโดดเด่น เช่น เป็นผู้มีผลงานทางด้านการสอนดีเด่นมีผลงานวิจัยหรือผลงานสร้างสรรค์หรือนวัตกรรมที่ได้รับการยอมรับในแวดวงวิชาการ เป็นต้น ให้คณะกรรมการเสนอมหาวิทยาลัยเพื่อให้ผู้นั้นปฏิบัติงานต่อไป ทั้งนี้ตามหลักเกณฑ์เงื่อนไขและภาระงานที่ </a:t>
            </a:r>
            <a:r>
              <a:rPr lang="th-TH" sz="3300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ก.บ.ม</a:t>
            </a:r>
            <a:r>
              <a:rPr lang="th-TH" sz="33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. กำหนด </a:t>
            </a:r>
          </a:p>
          <a:p>
            <a:pPr marL="0" indent="0">
              <a:buFont typeface="Arial" charset="0"/>
              <a:buNone/>
              <a:defRPr/>
            </a:pPr>
            <a:endParaRPr lang="th-TH" sz="33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3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r>
              <a:rPr lang="th-TH" sz="3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</a:p>
          <a:p>
            <a:pPr marL="0" indent="0">
              <a:buFont typeface="Arial" charset="0"/>
              <a:buNone/>
              <a:defRPr/>
            </a:pPr>
            <a:endParaRPr lang="th-TH" sz="33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CBE17-CE47-4B19-9E0F-20674911FD03}" type="slidenum">
              <a:rPr lang="en-CA" smtClean="0"/>
              <a:pPr>
                <a:defRPr/>
              </a:pPr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362549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750" y="1484437"/>
            <a:ext cx="8424863" cy="475287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3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ตำแหน่งรองศาสตราจารย์และศาสตราจารย์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3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ให้คณะจัดให้มีมาตรการส่งเสริมการทำผลงานทางวิชาการ และจัดให้มีการประเมินความก้าวหน้าในการทำผลงานทางวิชาการและรายงานมหาวิทยาลัยทุกปี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300" b="1" dirty="0" smtClean="0">
                <a:solidFill>
                  <a:schemeClr val="tx2"/>
                </a:solidFill>
                <a:ea typeface="Calibri"/>
                <a:cs typeface="TH SarabunPSK"/>
              </a:rPr>
              <a:t>การขยายระยะเวลาทำผลงานทางวิชาการ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3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- กลุ่มบริหารวิชาการ ตามระยะเวลาที่ดำรงตำแหน่ง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3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- ผู้ที่ได้รับอนุมัติให้ไปศึกษาต่อ ตามระยะเวลาที่ศึกษาต่อ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3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- ผู้ดำรงตำแหน่งในงานบริหารอื่นๆ ตามสัดส่วนภาระงานด้านการบริหารต่อภาระงานทั้งหมด</a:t>
            </a:r>
          </a:p>
          <a:p>
            <a:pPr marL="0" indent="0">
              <a:buFont typeface="Arial" charset="0"/>
              <a:buNone/>
              <a:defRPr/>
            </a:pPr>
            <a:endParaRPr lang="th-TH" sz="33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3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r>
              <a:rPr lang="th-TH" sz="3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</a:p>
          <a:p>
            <a:pPr marL="0" indent="0">
              <a:buFont typeface="Arial" charset="0"/>
              <a:buNone/>
              <a:defRPr/>
            </a:pPr>
            <a:endParaRPr lang="th-TH" sz="33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D6579-C3A6-4BDC-A4D4-B2F9AA0BFD90}" type="slidenum">
              <a:rPr lang="en-CA" smtClean="0"/>
              <a:pPr>
                <a:defRPr/>
              </a:pPr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7225604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8313" y="1340693"/>
            <a:ext cx="8675687" cy="504063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3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การพ้นสภาพ</a:t>
            </a:r>
          </a:p>
          <a:p>
            <a:pPr marL="514350" indent="-514350">
              <a:spcBef>
                <a:spcPts val="0"/>
              </a:spcBef>
              <a:buAutoNum type="arabicParenBoth"/>
              <a:defRPr/>
            </a:pPr>
            <a:r>
              <a:rPr lang="th-TH" sz="3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ตาย</a:t>
            </a:r>
          </a:p>
          <a:p>
            <a:pPr marL="514350" indent="-514350">
              <a:spcBef>
                <a:spcPts val="0"/>
              </a:spcBef>
              <a:buAutoNum type="arabicParenBoth"/>
              <a:defRPr/>
            </a:pPr>
            <a:r>
              <a:rPr lang="th-TH" sz="3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สิ้น</a:t>
            </a:r>
            <a:r>
              <a:rPr lang="th-TH" sz="33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ีงบประมาณที่ผู้นั้นมีอายุครบหกสิบปีบริบูรณ์หรืออายุครบระยะเวลาการต่อการจ้างภายหลังอายุครบหกสิบปี</a:t>
            </a:r>
            <a:r>
              <a:rPr lang="th-TH" sz="3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บริบูรณ์</a:t>
            </a:r>
          </a:p>
          <a:p>
            <a:pPr marL="514350" indent="-514350">
              <a:spcBef>
                <a:spcPts val="0"/>
              </a:spcBef>
              <a:buAutoNum type="arabicParenBoth"/>
              <a:defRPr/>
            </a:pPr>
            <a:r>
              <a:rPr lang="th-TH" sz="3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ลาออก</a:t>
            </a:r>
          </a:p>
          <a:p>
            <a:pPr marL="514350" indent="-514350">
              <a:spcBef>
                <a:spcPts val="0"/>
              </a:spcBef>
              <a:buAutoNum type="arabicParenBoth"/>
              <a:defRPr/>
            </a:pPr>
            <a:r>
              <a:rPr lang="th-TH" sz="3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ไม่</a:t>
            </a:r>
            <a:r>
              <a:rPr lang="th-TH" sz="33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ผ่านการประเมินผลการทดลอง</a:t>
            </a:r>
            <a:r>
              <a:rPr lang="th-TH" sz="3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ปฏิบัติงาน</a:t>
            </a:r>
          </a:p>
          <a:p>
            <a:pPr marL="514350" indent="-514350">
              <a:spcBef>
                <a:spcPts val="0"/>
              </a:spcBef>
              <a:buAutoNum type="arabicParenBoth"/>
              <a:defRPr/>
            </a:pPr>
            <a:r>
              <a:rPr lang="th-TH" sz="3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สิ้นสุด</a:t>
            </a:r>
            <a:r>
              <a:rPr lang="th-TH" sz="33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สัญญา</a:t>
            </a:r>
            <a:r>
              <a:rPr lang="th-TH" sz="3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จ้าง</a:t>
            </a:r>
          </a:p>
          <a:p>
            <a:pPr marL="514350" indent="-514350">
              <a:spcBef>
                <a:spcPts val="0"/>
              </a:spcBef>
              <a:buAutoNum type="arabicParenBoth"/>
              <a:defRPr/>
            </a:pPr>
            <a:r>
              <a:rPr lang="th-TH" sz="3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ถูก</a:t>
            </a:r>
            <a:r>
              <a:rPr lang="th-TH" sz="33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เลิกสัญญาจ้าง</a:t>
            </a:r>
            <a:r>
              <a:rPr lang="th-TH" sz="3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ปฏิบัติงาน</a:t>
            </a:r>
          </a:p>
          <a:p>
            <a:pPr marL="514350" indent="-514350">
              <a:spcBef>
                <a:spcPts val="0"/>
              </a:spcBef>
              <a:buAutoNum type="arabicParenBoth"/>
              <a:defRPr/>
            </a:pPr>
            <a:r>
              <a:rPr lang="th-TH" sz="3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ถูก</a:t>
            </a:r>
            <a:r>
              <a:rPr lang="th-TH" sz="33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สั่งลงโทษปลดออก</a:t>
            </a:r>
          </a:p>
          <a:p>
            <a:pPr marL="0" indent="0">
              <a:buFont typeface="Arial" charset="0"/>
              <a:buNone/>
              <a:defRPr/>
            </a:pPr>
            <a:endParaRPr lang="th-TH" sz="33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3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r>
              <a:rPr lang="th-TH" sz="3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</a:p>
          <a:p>
            <a:pPr marL="0" indent="0">
              <a:buFont typeface="Arial" charset="0"/>
              <a:buNone/>
              <a:defRPr/>
            </a:pPr>
            <a:endParaRPr lang="th-TH" sz="33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9F404-7F53-4063-95F1-9F3407CF7307}" type="slidenum">
              <a:rPr lang="en-CA" smtClean="0"/>
              <a:pPr>
                <a:defRPr/>
              </a:pPr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6432749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8" y="1556793"/>
            <a:ext cx="7966075" cy="468052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4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ค่าชดเชย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4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ให้จ่ายแก่</a:t>
            </a:r>
            <a:r>
              <a:rPr lang="th-TH" sz="4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พนักงานประจำ</a:t>
            </a:r>
            <a:r>
              <a:rPr lang="th-TH" sz="4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ในกรณีดังต่อไปนี้</a:t>
            </a:r>
          </a:p>
          <a:p>
            <a:pPr marL="742950" indent="-742950">
              <a:buAutoNum type="arabicParenBoth"/>
              <a:defRPr/>
            </a:pPr>
            <a:r>
              <a:rPr lang="th-TH" sz="4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ตาย</a:t>
            </a:r>
          </a:p>
          <a:p>
            <a:pPr marL="742950" indent="-742950">
              <a:buAutoNum type="arabicParenBoth"/>
              <a:defRPr/>
            </a:pPr>
            <a:r>
              <a:rPr lang="th-TH" sz="4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สิ้น</a:t>
            </a:r>
            <a:r>
              <a:rPr lang="th-TH" sz="43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ปีงบประมาณที่ผู้นั้นมีอายุครบหกสิบปีบริบูรณ์ หรืออายุครบระยะเวลาการต่อการจ้างภายหลังอายุครบหกสิบปี</a:t>
            </a:r>
            <a:r>
              <a:rPr lang="th-TH" sz="4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บริบูรณ์</a:t>
            </a:r>
          </a:p>
          <a:p>
            <a:pPr marL="742950" indent="-742950">
              <a:buAutoNum type="arabicParenBoth"/>
              <a:defRPr/>
            </a:pPr>
            <a:r>
              <a:rPr lang="th-TH" sz="4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สิ้นสุด</a:t>
            </a:r>
            <a:r>
              <a:rPr lang="th-TH" sz="43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สัญญา</a:t>
            </a:r>
            <a:r>
              <a:rPr lang="th-TH" sz="4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จ้าง</a:t>
            </a:r>
          </a:p>
          <a:p>
            <a:pPr marL="742950" indent="-742950">
              <a:buAutoNum type="arabicParenBoth"/>
              <a:defRPr/>
            </a:pPr>
            <a:r>
              <a:rPr lang="th-TH" sz="4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ถูก</a:t>
            </a:r>
            <a:r>
              <a:rPr lang="th-TH" sz="43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เลิกสัญญาจ้างปฏิบัติงาน</a:t>
            </a:r>
            <a:r>
              <a:rPr lang="th-TH" sz="43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หรือมหาวิทยาลัยประสงค์จะเลิกจ้าง</a:t>
            </a:r>
          </a:p>
          <a:p>
            <a:pPr marL="0" indent="0">
              <a:buFont typeface="Arial" charset="0"/>
              <a:buNone/>
              <a:defRPr/>
            </a:pPr>
            <a:r>
              <a:rPr lang="th-TH" sz="43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ความ</a:t>
            </a:r>
            <a:r>
              <a:rPr lang="th-TH" sz="4300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นวรรคหนึ่งไม่ให้ใช้บังคับกับบุคคลภายนอกที่มหาวิทยาลัยได้จ้างเป็นพนักงานมหาวิทยาลัยตำแหน่งกลุ่มบริหารวิชาการโดยมีกำหนดระยะเวลาการดำรงตำแหน่งที่</a:t>
            </a:r>
            <a:r>
              <a:rPr lang="th-TH" sz="43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แน่นอน</a:t>
            </a:r>
            <a:r>
              <a:rPr lang="th-TH" sz="3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F390D-5D88-411A-9373-C682DD97E50F}" type="slidenum">
              <a:rPr lang="en-CA" smtClean="0"/>
              <a:pPr>
                <a:defRPr/>
              </a:pPr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190312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124744"/>
            <a:ext cx="8568952" cy="5400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2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เกณฑ์การจ่ายค่าชดเชย</a:t>
            </a:r>
          </a:p>
          <a:p>
            <a:pPr marL="514350" indent="-514350">
              <a:spcBef>
                <a:spcPts val="0"/>
              </a:spcBef>
              <a:buAutoNum type="arabicParenBoth"/>
              <a:defRPr/>
            </a:pP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ทำงานติดต่อกันครบหนึ่งร้อยยี่สิบวัน แต่ไม่ครบหนึ่งปี 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 ให้ได้รับค่าชดเชยไม่น้อยกว่าค่าจ้างอัตราสุดท้ายสามสิบวัน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(2)    ทำงานติดต่อกันครบหนึ่งปี แต่ไม่ครบสามปี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  ให้ได้รับค่าชดเชยไม่น้อยกว่าค่าจ้างอัตราสุดท้ายเก้าสิบวัน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2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(3) </a:t>
            </a: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ทำงาน</a:t>
            </a:r>
            <a:r>
              <a:rPr lang="th-TH" sz="2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ติดต่อกันครบสามปี แต่ไม่ครบหกปี </a:t>
            </a:r>
            <a:endParaRPr lang="th-TH" sz="2600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 ให้</a:t>
            </a:r>
            <a:r>
              <a:rPr lang="th-TH" sz="2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ได้รับ</a:t>
            </a: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ค่าชดเชยไม่</a:t>
            </a:r>
            <a:r>
              <a:rPr lang="th-TH" sz="2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น้อยกว่าค่าจ้างอัตราสุดท้ายหนึ่งร้อยแปดสิบวัน</a:t>
            </a:r>
          </a:p>
          <a:p>
            <a:pPr marL="514350" indent="-514350">
              <a:spcBef>
                <a:spcPts val="0"/>
              </a:spcBef>
              <a:buFont typeface="Arial" charset="0"/>
              <a:buAutoNum type="arabicParenBoth" startAt="4"/>
              <a:defRPr/>
            </a:pP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ทำงาน</a:t>
            </a:r>
            <a:r>
              <a:rPr lang="th-TH" sz="2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ติดต่อกันครบหกปี แต่ไม่ครบสิบปี </a:t>
            </a:r>
            <a:endParaRPr lang="th-TH" sz="2600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th-TH" sz="2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ให้</a:t>
            </a:r>
            <a:r>
              <a:rPr lang="th-TH" sz="2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ได้รับ</a:t>
            </a: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ค่าชดเชยไม่</a:t>
            </a:r>
            <a:r>
              <a:rPr lang="th-TH" sz="2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น้อยกว่าค่าจ้างอัตราสุดท้ายสองร้อยสี่สิบวัน</a:t>
            </a:r>
          </a:p>
          <a:p>
            <a:pPr marL="514350" indent="-514350">
              <a:spcBef>
                <a:spcPts val="0"/>
              </a:spcBef>
              <a:buFont typeface="Arial" charset="0"/>
              <a:buAutoNum type="arabicParenBoth" startAt="5"/>
              <a:defRPr/>
            </a:pP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ทำงาน</a:t>
            </a:r>
            <a:r>
              <a:rPr lang="th-TH" sz="2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ติดต่อกันครบสิบปีขึ้นไป </a:t>
            </a:r>
            <a:endParaRPr lang="th-TH" sz="2600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 ให้</a:t>
            </a:r>
            <a:r>
              <a:rPr lang="th-TH" sz="2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จ่ายไม่น้อยกว่าค่าจ้างอัตรา</a:t>
            </a: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สุดท้ายสาม</a:t>
            </a:r>
            <a:r>
              <a:rPr lang="th-TH" sz="2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ร้อย</a:t>
            </a: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วัน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th-TH" sz="1200" dirty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การ</a:t>
            </a:r>
            <a:r>
              <a:rPr lang="th-TH" sz="2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นับระยะเวลาของจำนวนปีเพื่อคำนวณอายุงานตามวรรคหนึ่ง หากมีเศษของ</a:t>
            </a: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ปี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2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เกิน</a:t>
            </a:r>
            <a:r>
              <a:rPr lang="th-TH" sz="2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กว่าสิบเอ็ดเดือนสิบห้าวันแต่ไม่ครบสิบสองเดือนให้ปัดเศษเป็นหนึ่งปี</a:t>
            </a:r>
            <a:endParaRPr lang="th-TH" sz="2600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26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r>
              <a:rPr lang="th-TH" sz="26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</a:p>
          <a:p>
            <a:pPr marL="0" indent="0">
              <a:buFont typeface="Arial" charset="0"/>
              <a:buNone/>
              <a:defRPr/>
            </a:pPr>
            <a:endParaRPr lang="th-TH" sz="26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FC104-1108-4CEF-BE14-527A517D020C}" type="slidenum">
              <a:rPr lang="en-CA" smtClean="0"/>
              <a:pPr>
                <a:defRPr/>
              </a:pPr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4365829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1628874"/>
            <a:ext cx="7966075" cy="38163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8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การนับอายุงานเพื่อการคำนวณค่าชดเชย</a:t>
            </a:r>
          </a:p>
          <a:p>
            <a:pPr>
              <a:spcBef>
                <a:spcPts val="0"/>
              </a:spcBef>
              <a:defRPr/>
            </a:pPr>
            <a:r>
              <a:rPr lang="th-TH" sz="38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ให้เริ่มนับตั้งแต่วันที่ได้รับการบรรจุแต่งตั้งเป็นพนักงานมหาวิทยาลัยซึ่งมีการทดลองปฏิบัติงานและมีการจ้างต่อเนื่องเป็นพนักงานมหาวิทยาลัยประเภทพนักงาน</a:t>
            </a:r>
            <a:r>
              <a:rPr lang="th-TH" sz="38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ประจำ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th-TH" sz="2200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B37EAD-293B-41F7-AEFB-11261B1501EB}" type="slidenum">
              <a:rPr lang="en-CA" smtClean="0"/>
              <a:pPr>
                <a:defRPr/>
              </a:pPr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7514155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124745"/>
            <a:ext cx="8640763" cy="540059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0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กรณีไม่ต้องจ่ายค่าชดเชย (ข้อ 61)</a:t>
            </a:r>
          </a:p>
          <a:p>
            <a:pPr marL="514350" indent="-514350">
              <a:buAutoNum type="arabicParenBoth"/>
              <a:defRPr/>
            </a:pP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ทุจริต</a:t>
            </a:r>
            <a:r>
              <a:rPr lang="th-TH" sz="30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ต่อหน้าที่หรือกระทำความผิดอาญาโดยเจตนาแก่</a:t>
            </a: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มหาวิทยาลัย</a:t>
            </a:r>
          </a:p>
          <a:p>
            <a:pPr marL="514350" indent="-514350">
              <a:buAutoNum type="arabicParenBoth"/>
              <a:defRPr/>
            </a:pP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จงใจทำให้มหาวิทยาลัยได้รับความเสียหาย</a:t>
            </a:r>
          </a:p>
          <a:p>
            <a:pPr marL="514350" indent="-514350">
              <a:buAutoNum type="arabicParenBoth"/>
              <a:defRPr/>
            </a:pP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ประมาท</a:t>
            </a:r>
            <a:r>
              <a:rPr lang="th-TH" sz="30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เลินเล่อเป็นเหตุให้มหาวิทยาลัยได้รับความเสียหายอย่าง</a:t>
            </a: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ร้ายแรง</a:t>
            </a:r>
          </a:p>
          <a:p>
            <a:pPr marL="514350" indent="-514350">
              <a:buAutoNum type="arabicParenBoth"/>
              <a:defRPr/>
            </a:pP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ถูกลงโทษปลดออก</a:t>
            </a:r>
            <a:r>
              <a:rPr lang="th-TH" sz="30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จาก</a:t>
            </a: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งาน</a:t>
            </a:r>
          </a:p>
          <a:p>
            <a:pPr marL="514350" indent="-514350">
              <a:buAutoNum type="arabicParenBoth"/>
              <a:defRPr/>
            </a:pP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ได้รับ</a:t>
            </a:r>
            <a:r>
              <a:rPr lang="th-TH" sz="30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โทษจำคุกตามคำพิพากษาถึงที่สุดให้</a:t>
            </a: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จำคุก</a:t>
            </a:r>
          </a:p>
          <a:p>
            <a:pPr marL="514350" indent="-514350">
              <a:buAutoNum type="arabicParenBoth"/>
              <a:defRPr/>
            </a:pP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เป็น</a:t>
            </a:r>
            <a:r>
              <a:rPr lang="th-TH" sz="30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บุคคล</a:t>
            </a: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ล้มละลาย</a:t>
            </a:r>
          </a:p>
          <a:p>
            <a:pPr marL="514350" indent="-514350">
              <a:buAutoNum type="arabicParenBoth"/>
              <a:defRPr/>
            </a:pP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ปฏิบัติ</a:t>
            </a:r>
            <a:r>
              <a:rPr lang="th-TH" sz="30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ผิดสัญญาจ้างซึ่งเป็นเหตุให้มหาวิทยาลัยเลิก</a:t>
            </a: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จ้าง</a:t>
            </a:r>
          </a:p>
          <a:p>
            <a:pPr marL="514350" indent="-514350">
              <a:buAutoNum type="arabicParenBoth"/>
              <a:defRPr/>
            </a:pP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พนักงาน</a:t>
            </a:r>
            <a:r>
              <a:rPr lang="th-TH" sz="30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มหาวิทยาลัยขอลาออกจาก</a:t>
            </a: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งาน</a:t>
            </a:r>
          </a:p>
          <a:p>
            <a:pPr marL="514350" indent="-514350">
              <a:buAutoNum type="arabicParenBoth"/>
              <a:defRPr/>
            </a:pP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พนักงาน</a:t>
            </a:r>
            <a:r>
              <a:rPr lang="th-TH" sz="30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มหาวิทยาลัยไม่ประสงค์ต่อการจ้างตามที่มหาวิทยาลัยแจ้งให้ต่อสัญญา</a:t>
            </a:r>
          </a:p>
          <a:p>
            <a:pPr marL="0" indent="0">
              <a:buFont typeface="Arial" charset="0"/>
              <a:buNone/>
              <a:defRPr/>
            </a:pPr>
            <a:endParaRPr lang="th-TH" sz="3000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000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r>
              <a:rPr lang="th-TH" sz="3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	</a:t>
            </a:r>
          </a:p>
          <a:p>
            <a:pPr marL="0" indent="0">
              <a:buFont typeface="Arial" charset="0"/>
              <a:buNone/>
              <a:defRPr/>
            </a:pPr>
            <a:endParaRPr lang="th-TH" sz="3000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F8A17-B50C-4A28-9E66-3E2344386648}" type="slidenum">
              <a:rPr lang="en-CA" smtClean="0"/>
              <a:pPr>
                <a:defRPr/>
              </a:pPr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0770761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484784"/>
            <a:ext cx="8640763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(1) พนักงานมหาวิทยาลัยที่โอนมาตามพระราชบัญญัติมหาวิทยาลัยศิลปากร พ.ศ. 2530 (พนักงานมหาวิทยาลัยปัจจุบัน) ผู้ซึ่งผ่านการประเมินทดลองปฏิบัติงานแล้ว ให้เปลี่ยนสัญญาจ้างโดยมีระยะเวลาการจ้างตามข้อบังคับและนับอายุงานต่อเนื่อง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th-TH" sz="1900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(2</a:t>
            </a:r>
            <a:r>
              <a:rPr lang="th-TH" sz="3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) ข้าราชการที่ได้รับการต่อเวลาราชการและเปลี่ยนสถานภาพมาเป็นพนักงานมหาวิทยาลัย ให้มหาวิทยาลัยทำสัญญาจ้างจนถึงวันสิ้นปีงบประมาณที่ผู้นั้นมีอายุครบหกสิบห้าปี</a:t>
            </a: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บริบูรณ์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th-TH" sz="2100" dirty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(3) ข้าราชการ</a:t>
            </a:r>
            <a:r>
              <a:rPr lang="th-TH" sz="3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ที่ดำรงตำแหน่งผู้บริหารระดับผู้อำนวยการสำนักงานอธิการบดี ผู้อำนวยการกอง และตำแหน่งที่เรียกชื่ออย่างอื่นที่มีฐานะเทียบเท่า ซึ่งมิได้แสดงเจตนาเปลี่ยนสถานภาพเป็นพนักงานมหาวิทยาลัย ให้คงดำรงตำแหน่งผู้บริหารดังกล่าวต่อไป จนกว่าจะพ้นจากราชการหรือลาออกจากตำแหน่ง</a:t>
            </a:r>
            <a:endParaRPr lang="th-TH" sz="36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72970-DDC6-4A27-A978-3E752ECC40BF}" type="slidenum">
              <a:rPr lang="en-CA" smtClean="0"/>
              <a:pPr>
                <a:defRPr/>
              </a:pPr>
              <a:t>28</a:t>
            </a:fld>
            <a:endParaRPr lang="en-CA"/>
          </a:p>
        </p:txBody>
      </p:sp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763166"/>
            <a:ext cx="8496300" cy="10096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h-TH" sz="38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บทเฉพาะกาล</a:t>
            </a:r>
            <a:endParaRPr lang="en-US" sz="3800" b="1" dirty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9039006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0825" y="1414289"/>
            <a:ext cx="8642350" cy="5399087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(4) </a:t>
            </a: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ารประเมินความก้าวหน้าทางวิชาการของพนักงานมหาวิทยาลัยที่โอนมาตามพระราชบัญญัติมหาวิทยาลัยศิลปากร พ.ศ. .... และข้าราชการผู้เปลี่ยน</a:t>
            </a: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สถานภาพมาเป็นพนักงานมหาวิทยาลัย </a:t>
            </a: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ให้เริ่มต้นนับระยะเวลาตั้งแต่วันที่โอนมาหรือวันที่เปลี่ยนสถานภาพเป็นพนักงานมหาวิทยาลัยแล้วแต่กรณี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th-TH" sz="1900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(5) </a:t>
            </a: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ในระหว่างที่ยังไม่ได้กำหนดข้อบังคับหรือระเบียบเกี่ยวกับเงินประจำตำแหน่ง เงินค่าตอบแทน หรือเงินอื่นใด ให้ผู้ที่ได้รับเงินประจำตำแหน่ง เงินค่าตอบแทน หรือเงินอื่นใดที่ได้รับอยู่ก่อนยังคงให้ได้รับเงินดังกล่าวตามเงื่อนไขและอัตราเดิมต่อไป จนกว่าจะมีการกำหนดเป็นอย่างอื่น 	</a:t>
            </a:r>
          </a:p>
          <a:p>
            <a:pPr marL="0" indent="0">
              <a:buFont typeface="Arial" charset="0"/>
              <a:buNone/>
              <a:defRPr/>
            </a:pPr>
            <a:endParaRPr lang="th-TH" sz="30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0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r>
              <a:rPr lang="th-TH" sz="3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C362A-B6B7-42C9-8CA0-B46F496B632A}" type="slidenum">
              <a:rPr lang="en-CA" smtClean="0"/>
              <a:pPr>
                <a:defRPr/>
              </a:pPr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536669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31913" y="1773238"/>
            <a:ext cx="6911975" cy="4127500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40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พนักงานมหาวิทยาลัยแบ่งออกเป็น 3 สาย ดังนี้ (ข้อ 6)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40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40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(1) สายบริหาร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40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(2) สายวิชาการ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40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(3) สายสนับสนุน</a:t>
            </a: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CF4BB-0BF1-4085-9142-0B2D10BBE249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665158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8313" y="1268413"/>
            <a:ext cx="8496300" cy="540067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(6) </a:t>
            </a:r>
            <a:r>
              <a:rPr lang="th-TH" sz="3600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ในระหว่างที่ยังไม่ได้กำหนดตำแหน่งพนักงานมหาวิทยาลัยตามข้อบังคับนี้และยังไม่ได้กำหนดมาตรฐานกำหนดตำแหน่ง ให้พนักงานมหาวิทยาลัยที่โอนมาตามพระราชบัญญัติมหาวิทยาลัยศิลปากร พ.ศ. .... และข้าราชการผู้เปลี่ยนสถานภาพมาเป็นพนักงานมหาวิทยาลัยคงดำรงตำแหน่งตามชื่อตำแหน่งเดิมและปฏิบัติหน้าที่ตามตำแหน่งเดิมต่อไปจนกว่าจะได้มีการกำหนดมาตรฐานของตำแหน่งและให้ได้รับเงินเดือนตามประกาศของมหาวิทยาลัย ทั้งนี้ ภายใต้ระบบการจัดสรรเงินงบประมาณของ</a:t>
            </a: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รัฐ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th-TH" sz="2100" dirty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r>
              <a:rPr lang="th-TH" sz="3000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22279-D58E-41F5-85B8-EEEFE4AD02E0}" type="slidenum">
              <a:rPr lang="en-CA" smtClean="0"/>
              <a:pPr>
                <a:defRPr/>
              </a:pPr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5258050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0825" y="1412106"/>
            <a:ext cx="8713788" cy="3025006"/>
          </a:xfrm>
        </p:spPr>
        <p:txBody>
          <a:bodyPr/>
          <a:lstStyle/>
          <a:p>
            <a:pPr marL="0" indent="0">
              <a:buNone/>
            </a:pPr>
            <a:r>
              <a:rPr lang="th-TH" sz="3100" dirty="0" smtClean="0">
                <a:solidFill>
                  <a:srgbClr val="17375E"/>
                </a:solidFill>
                <a:latin typeface="TH SarabunPSK" pitchFamily="34" charset="-34"/>
                <a:cs typeface="TH SarabunPSK" pitchFamily="34" charset="-34"/>
              </a:rPr>
              <a:t>(6) ใน</a:t>
            </a:r>
            <a:r>
              <a:rPr lang="th-TH" sz="3100" dirty="0">
                <a:solidFill>
                  <a:srgbClr val="17375E"/>
                </a:solidFill>
                <a:latin typeface="TH SarabunPSK" pitchFamily="34" charset="-34"/>
                <a:cs typeface="TH SarabunPSK" pitchFamily="34" charset="-34"/>
              </a:rPr>
              <a:t>ระหว่างที่ยังไม่ได้กำหนดข้อบังคับหรือระเบียบเกี่ยวกับเงินประจำตำแหน่ง เงินค่าตอบแทน หรือเงินอื่นใด ให้ผู้ที่ได้รับเงินประจำตำแหน่ง เงินค่าตอบแทน หรือเงินอื่นใดที่ได้รับอยู่ก่อนยังคงให้ได้รับเงินดังกล่าวตามเงื่อนไขและอัตราเดิมต่อไป จนกว่าจะมีการกำหนดเป็นอย่างอื่น ทั้งนี้ ต้องไม่เกินหนึ่งร้อยแปดสิบวันวันนับแต่วันที่ข้อบังคับนี้มีผลใช้บังคับ</a:t>
            </a:r>
            <a:endParaRPr lang="en-US" sz="3100" dirty="0" smtClean="0">
              <a:solidFill>
                <a:srgbClr val="17375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83BC2-4DE8-42CA-AB7A-7AC5BB4C376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8330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4213" y="1844675"/>
            <a:ext cx="7704137" cy="230505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itchFamily="34" charset="0"/>
              <a:buNone/>
            </a:pP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พนักงานมหาวิทยาลัยสายบริหาร แบ่งเป็น 2 กลุ่ม (ข้อ 7)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</a:pP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1 กลุ่มบริหารวิชาการ 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</a:pP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2 กลุ่มอำนวยการ</a:t>
            </a: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254DE-3519-4388-BF7F-B6E0A3FDA069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481394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4213" y="1773238"/>
            <a:ext cx="8245475" cy="4032250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8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พนักงานมหาวิทยาลัยสายบริหาร กลุ่มบริหารวิชาการ ได้แก่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8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(1) อธิการบดี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8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(2) รองอธิการบดี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8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(3) คณบดี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8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(4) ตำแหน่งอื่นตามที่สภามหาวิทยาลัยกำหนด</a:t>
            </a: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5F71A-7C9C-49D2-871E-EC781B4100EC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091862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288" y="1916113"/>
            <a:ext cx="8640762" cy="3744912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พนักงานมหาวิทยาลัยสายบริหาร กลุ่มอำนวยการ ได้แก่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(1) ผู้อำนวยการสำนักงานอธิการบดี ผู้อำนวยการสำนักงานสภาฯ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(2) ผู้อำนวยการกอง เลขานุการคณะหรือหัวหน้าหน่วยงานที่เรียกชื่ออย่างอื่นที่มีฐานะเทียบเท่ากอง</a:t>
            </a: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29274-0A5A-438F-B0A2-E00A663FA27B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38058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850" y="1341438"/>
            <a:ext cx="8640763" cy="5400675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สายบริหารกลุ่มบริหารวิชาการ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(1) อธิการบดี รองอธิการบดี คณบดี ให้ทำสัญญาจ้างเป็นพนักงานมหาวิทยาลัยกลุ่มบริหารวิชาการ และมีอัตราเงินเดือน เงินประจำตำแหน่ง และค่าตอบแทนอื่น ๆ  ตามที่สภามหาวิทยาลัยกำหนด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(2) เมื่อพ้นจากตำแหน่งบริหารแล้ว หากเป็นสายวิชาการอยู่เดิม ให้กลับเข้าปฏิบัติงานในตำแหน่งวิชาการที่ดำรงตำแหน่งอยู่ โดยรับเงินเดือนเท่ากับเงินเดือนสุดท้ายก่อนเป็นพนักงานมหาวิทยาลัยกลุ่มบริหารวิชาการและให้เพิ่มเงินเดือนขึ้นอีกจำนวนร้อยละหกต่อปี หรือตามที่สภามหาวิทยาลัยกำหนด</a:t>
            </a: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ADA95-EA0D-4B5C-939D-7AD04E1F5926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117023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8788" y="1700213"/>
            <a:ext cx="8650287" cy="3673475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สายบริหารกลุ่มอำนวยการ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- แต่งตั้งจากสายสนับสนุน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- การแต่งตั้งให้เป็นไปตามข้อบังคับที่สภามหาวิทยาลัยกำหนด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- การได้รับเงินเดือนและเงินประจำตำแหน่งตามที่สภามหาวิทยาลัยกำหนด</a:t>
            </a: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15AE8-9540-48D6-85AB-43CDBF565395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659692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8313" y="1484313"/>
            <a:ext cx="8207375" cy="4968875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สายวิชาการ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(1) ศาสตราจารย์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(2) รองศาสตราจารย์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(3) ผู้ช่วยศาสตราจารย์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(4) อาจารย์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th-TH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(5) ตำแหน่งอื่นที่สภามหาวิทยาลัยกำหนด โดยทำเป็นประกาศของมหาวิทยาลัยและประกาศในราชกิจจา</a:t>
            </a:r>
            <a:r>
              <a:rPr lang="th-TH" sz="3600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นุเบกษา</a:t>
            </a:r>
            <a:endParaRPr lang="th-TH" sz="3600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Font typeface="Arial" charset="0"/>
              <a:buNone/>
              <a:defRPr/>
            </a:pPr>
            <a:endParaRPr lang="th-TH" sz="3800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BA94D-C75E-46A8-9708-1C68F7984330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022822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1859</Words>
  <Application>Microsoft Office PowerPoint</Application>
  <PresentationFormat>นำเสนอทางหน้าจอ (4:3)</PresentationFormat>
  <Paragraphs>251</Paragraphs>
  <Slides>31</Slides>
  <Notes>30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31</vt:i4>
      </vt:variant>
    </vt:vector>
  </HeadingPairs>
  <TitlesOfParts>
    <vt:vector size="33" baseType="lpstr">
      <vt:lpstr>ชุดรูปแบบของ Office</vt:lpstr>
      <vt:lpstr>1_ชุดรูปแบบของ Office</vt:lpstr>
      <vt:lpstr>ร่างข้อบังคับเกี่ยวกับการบริหารงานบุคคลพนักงานมหาวิทยาลัย</vt:lpstr>
      <vt:lpstr>ประเด็นสำคัญของการบริหารงานบุคคล พนักงานมหาวิทยาลัย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บทเฉพาะกาล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ร่างข้อบังคับเกี่ยวกับการเปลี่ยนสถานภาพเป็นพนักงานมหาวิทยาลัย</dc:title>
  <dc:creator>KM</dc:creator>
  <cp:lastModifiedBy>KM</cp:lastModifiedBy>
  <cp:revision>46</cp:revision>
  <dcterms:created xsi:type="dcterms:W3CDTF">2016-04-25T11:02:44Z</dcterms:created>
  <dcterms:modified xsi:type="dcterms:W3CDTF">2016-04-28T09:18:15Z</dcterms:modified>
</cp:coreProperties>
</file>